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6"/>
  </p:notesMasterIdLst>
  <p:sldIdLst>
    <p:sldId id="256" r:id="rId5"/>
    <p:sldId id="257" r:id="rId6"/>
    <p:sldId id="339" r:id="rId7"/>
    <p:sldId id="334" r:id="rId8"/>
    <p:sldId id="337" r:id="rId9"/>
    <p:sldId id="338" r:id="rId10"/>
    <p:sldId id="335" r:id="rId11"/>
    <p:sldId id="315" r:id="rId12"/>
    <p:sldId id="311" r:id="rId13"/>
    <p:sldId id="325" r:id="rId14"/>
    <p:sldId id="328" r:id="rId15"/>
  </p:sldIdLst>
  <p:sldSz cx="19010313" cy="10693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4" userDrawn="1">
          <p15:clr>
            <a:srgbClr val="A4A3A4"/>
          </p15:clr>
        </p15:guide>
        <p15:guide id="2" pos="612" userDrawn="1">
          <p15:clr>
            <a:srgbClr val="A4A3A4"/>
          </p15:clr>
        </p15:guide>
        <p15:guide id="3" orient="horz" pos="5816" userDrawn="1">
          <p15:clr>
            <a:srgbClr val="A4A3A4"/>
          </p15:clr>
        </p15:guide>
        <p15:guide id="4" orient="horz" pos="3468" userDrawn="1">
          <p15:clr>
            <a:srgbClr val="A4A3A4"/>
          </p15:clr>
        </p15:guide>
        <p15:guide id="5" orient="horz" pos="3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F3"/>
    <a:srgbClr val="FFA100"/>
    <a:srgbClr val="188AD8"/>
    <a:srgbClr val="FFBF00"/>
    <a:srgbClr val="FFFF00"/>
    <a:srgbClr val="832E8A"/>
    <a:srgbClr val="28C8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EDA53-E3B3-5047-86C8-D95DA80FE547}" v="520" dt="2025-05-01T12:16:37.783"/>
    <p1510:client id="{30E71D36-0D7E-6543-989E-1A1EBE9B51AD}" v="445" dt="2025-05-01T12:05:23.481"/>
    <p1510:client id="{69EF1D20-4343-45DE-AACA-A02F0507476B}" v="174" dt="2025-05-01T17:41:52.604"/>
    <p1510:client id="{6A1FE0C1-C2D8-1893-26C6-5DF1BCDE19D6}" v="544" dt="2025-05-01T17:25:03.77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44" y="66"/>
      </p:cViewPr>
      <p:guideLst>
        <p:guide orient="horz" pos="344"/>
        <p:guide pos="612"/>
        <p:guide orient="horz" pos="5816"/>
        <p:guide orient="horz" pos="3468"/>
        <p:guide orient="horz" pos="35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699441-7F23-4691-BF66-7F77A9C6164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1C43AD8B-D6E4-4008-899C-937DE051A208}">
      <dgm:prSet phldrT="[Text]" phldr="1"/>
      <dgm:spPr>
        <a:solidFill>
          <a:schemeClr val="bg1"/>
        </a:solidFill>
      </dgm:spPr>
      <dgm:t>
        <a:bodyPr/>
        <a:lstStyle/>
        <a:p>
          <a:endParaRPr lang="en-US"/>
        </a:p>
      </dgm:t>
    </dgm:pt>
    <dgm:pt modelId="{3CB3E849-F454-4859-BE09-845630D2EE84}" type="parTrans" cxnId="{9ACC5CB2-9CBF-4A84-8308-A1CDA73AFC0C}">
      <dgm:prSet/>
      <dgm:spPr/>
      <dgm:t>
        <a:bodyPr/>
        <a:lstStyle/>
        <a:p>
          <a:endParaRPr lang="en-US"/>
        </a:p>
      </dgm:t>
    </dgm:pt>
    <dgm:pt modelId="{EB057602-A620-4B0C-A76A-C59749C0A421}" type="sibTrans" cxnId="{9ACC5CB2-9CBF-4A84-8308-A1CDA73AFC0C}">
      <dgm:prSet/>
      <dgm:spPr>
        <a:solidFill>
          <a:schemeClr val="bg1"/>
        </a:solidFill>
      </dgm:spPr>
      <dgm:t>
        <a:bodyPr/>
        <a:lstStyle/>
        <a:p>
          <a:endParaRPr lang="en-US"/>
        </a:p>
      </dgm:t>
    </dgm:pt>
    <dgm:pt modelId="{16E77113-4B10-4D58-B5AD-D4FBBE3AF9D0}" type="pres">
      <dgm:prSet presAssocID="{CC699441-7F23-4691-BF66-7F77A9C61644}" presName="Name0" presStyleCnt="0">
        <dgm:presLayoutVars>
          <dgm:chMax/>
          <dgm:chPref/>
          <dgm:dir/>
          <dgm:animLvl val="lvl"/>
        </dgm:presLayoutVars>
      </dgm:prSet>
      <dgm:spPr/>
    </dgm:pt>
    <dgm:pt modelId="{C2720136-7C5E-4A82-86DB-27F7AFACF5BE}" type="pres">
      <dgm:prSet presAssocID="{1C43AD8B-D6E4-4008-899C-937DE051A208}" presName="composite" presStyleCnt="0"/>
      <dgm:spPr/>
    </dgm:pt>
    <dgm:pt modelId="{7F469F5E-B7BC-44F2-94DC-9C631EAD89B6}" type="pres">
      <dgm:prSet presAssocID="{1C43AD8B-D6E4-4008-899C-937DE051A208}" presName="Parent1" presStyleLbl="node1" presStyleIdx="0" presStyleCnt="2">
        <dgm:presLayoutVars>
          <dgm:chMax val="1"/>
          <dgm:chPref val="1"/>
          <dgm:bulletEnabled val="1"/>
        </dgm:presLayoutVars>
      </dgm:prSet>
      <dgm:spPr/>
    </dgm:pt>
    <dgm:pt modelId="{7EA5DE6E-111A-4222-B770-811AE904B755}" type="pres">
      <dgm:prSet presAssocID="{1C43AD8B-D6E4-4008-899C-937DE051A208}" presName="Childtext1" presStyleLbl="revTx" presStyleIdx="0" presStyleCnt="1">
        <dgm:presLayoutVars>
          <dgm:chMax val="0"/>
          <dgm:chPref val="0"/>
          <dgm:bulletEnabled val="1"/>
        </dgm:presLayoutVars>
      </dgm:prSet>
      <dgm:spPr/>
    </dgm:pt>
    <dgm:pt modelId="{C2703713-A56A-4FAC-AB7E-417C1007F461}" type="pres">
      <dgm:prSet presAssocID="{1C43AD8B-D6E4-4008-899C-937DE051A208}" presName="BalanceSpacing" presStyleCnt="0"/>
      <dgm:spPr/>
    </dgm:pt>
    <dgm:pt modelId="{CE2D8DA8-BB90-414D-A8D1-5945A2E6A6B4}" type="pres">
      <dgm:prSet presAssocID="{1C43AD8B-D6E4-4008-899C-937DE051A208}" presName="BalanceSpacing1" presStyleCnt="0"/>
      <dgm:spPr/>
    </dgm:pt>
    <dgm:pt modelId="{FA00C3CF-7133-4823-AEAB-A8BB6D2CA2E2}" type="pres">
      <dgm:prSet presAssocID="{EB057602-A620-4B0C-A76A-C59749C0A421}" presName="Accent1Text" presStyleLbl="node1" presStyleIdx="1" presStyleCnt="2" custLinFactNeighborX="63544" custLinFactNeighborY="328"/>
      <dgm:spPr/>
    </dgm:pt>
  </dgm:ptLst>
  <dgm:cxnLst>
    <dgm:cxn modelId="{047E2643-BBEA-4180-AA94-033078F12401}" type="presOf" srcId="{EB057602-A620-4B0C-A76A-C59749C0A421}" destId="{FA00C3CF-7133-4823-AEAB-A8BB6D2CA2E2}" srcOrd="0" destOrd="0" presId="urn:microsoft.com/office/officeart/2008/layout/AlternatingHexagons"/>
    <dgm:cxn modelId="{B8B1567F-8DEB-4E1F-B102-247C5BBEBC12}" type="presOf" srcId="{1C43AD8B-D6E4-4008-899C-937DE051A208}" destId="{7F469F5E-B7BC-44F2-94DC-9C631EAD89B6}" srcOrd="0" destOrd="0" presId="urn:microsoft.com/office/officeart/2008/layout/AlternatingHexagons"/>
    <dgm:cxn modelId="{BC3DAC9F-2E95-445F-8A9B-28A0899B61E8}" type="presOf" srcId="{CC699441-7F23-4691-BF66-7F77A9C61644}" destId="{16E77113-4B10-4D58-B5AD-D4FBBE3AF9D0}" srcOrd="0" destOrd="0" presId="urn:microsoft.com/office/officeart/2008/layout/AlternatingHexagons"/>
    <dgm:cxn modelId="{9ACC5CB2-9CBF-4A84-8308-A1CDA73AFC0C}" srcId="{CC699441-7F23-4691-BF66-7F77A9C61644}" destId="{1C43AD8B-D6E4-4008-899C-937DE051A208}" srcOrd="0" destOrd="0" parTransId="{3CB3E849-F454-4859-BE09-845630D2EE84}" sibTransId="{EB057602-A620-4B0C-A76A-C59749C0A421}"/>
    <dgm:cxn modelId="{9B320C7D-B96E-451D-9A2F-0F3F47DE4D62}" type="presParOf" srcId="{16E77113-4B10-4D58-B5AD-D4FBBE3AF9D0}" destId="{C2720136-7C5E-4A82-86DB-27F7AFACF5BE}" srcOrd="0" destOrd="0" presId="urn:microsoft.com/office/officeart/2008/layout/AlternatingHexagons"/>
    <dgm:cxn modelId="{25A42469-0987-44B2-B846-5A7461CB5499}" type="presParOf" srcId="{C2720136-7C5E-4A82-86DB-27F7AFACF5BE}" destId="{7F469F5E-B7BC-44F2-94DC-9C631EAD89B6}" srcOrd="0" destOrd="0" presId="urn:microsoft.com/office/officeart/2008/layout/AlternatingHexagons"/>
    <dgm:cxn modelId="{A7D66D6C-B8A3-4F73-BBDE-7824AF33BC73}" type="presParOf" srcId="{C2720136-7C5E-4A82-86DB-27F7AFACF5BE}" destId="{7EA5DE6E-111A-4222-B770-811AE904B755}" srcOrd="1" destOrd="0" presId="urn:microsoft.com/office/officeart/2008/layout/AlternatingHexagons"/>
    <dgm:cxn modelId="{12360DA2-2B71-4791-9AAA-33BD2D49DA56}" type="presParOf" srcId="{C2720136-7C5E-4A82-86DB-27F7AFACF5BE}" destId="{C2703713-A56A-4FAC-AB7E-417C1007F461}" srcOrd="2" destOrd="0" presId="urn:microsoft.com/office/officeart/2008/layout/AlternatingHexagons"/>
    <dgm:cxn modelId="{B4AB88FF-5129-4EF6-8EE6-2D5B5DA17B83}" type="presParOf" srcId="{C2720136-7C5E-4A82-86DB-27F7AFACF5BE}" destId="{CE2D8DA8-BB90-414D-A8D1-5945A2E6A6B4}" srcOrd="3" destOrd="0" presId="urn:microsoft.com/office/officeart/2008/layout/AlternatingHexagons"/>
    <dgm:cxn modelId="{A4521890-00E2-473F-85EB-D3DCB226ABB4}" type="presParOf" srcId="{C2720136-7C5E-4A82-86DB-27F7AFACF5BE}" destId="{FA00C3CF-7133-4823-AEAB-A8BB6D2CA2E2}"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69F5E-B7BC-44F2-94DC-9C631EAD89B6}">
      <dsp:nvSpPr>
        <dsp:cNvPr id="0" name=""/>
        <dsp:cNvSpPr/>
      </dsp:nvSpPr>
      <dsp:spPr>
        <a:xfrm rot="5400000">
          <a:off x="7315838" y="1877812"/>
          <a:ext cx="4804833" cy="4180204"/>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rot="-5400000">
        <a:off x="8279567" y="2314251"/>
        <a:ext cx="2877374" cy="3307327"/>
      </dsp:txXfrm>
    </dsp:sp>
    <dsp:sp modelId="{7EA5DE6E-111A-4222-B770-811AE904B755}">
      <dsp:nvSpPr>
        <dsp:cNvPr id="0" name=""/>
        <dsp:cNvSpPr/>
      </dsp:nvSpPr>
      <dsp:spPr>
        <a:xfrm>
          <a:off x="11935205" y="2526465"/>
          <a:ext cx="5362193" cy="2882899"/>
        </a:xfrm>
        <a:prstGeom prst="rect">
          <a:avLst/>
        </a:prstGeom>
        <a:noFill/>
        <a:ln>
          <a:noFill/>
        </a:ln>
        <a:effectLst/>
      </dsp:spPr>
      <dsp:style>
        <a:lnRef idx="0">
          <a:scrgbClr r="0" g="0" b="0"/>
        </a:lnRef>
        <a:fillRef idx="0">
          <a:scrgbClr r="0" g="0" b="0"/>
        </a:fillRef>
        <a:effectRef idx="0">
          <a:scrgbClr r="0" g="0" b="0"/>
        </a:effectRef>
        <a:fontRef idx="minor"/>
      </dsp:style>
    </dsp:sp>
    <dsp:sp modelId="{FA00C3CF-7133-4823-AEAB-A8BB6D2CA2E2}">
      <dsp:nvSpPr>
        <dsp:cNvPr id="0" name=""/>
        <dsp:cNvSpPr/>
      </dsp:nvSpPr>
      <dsp:spPr>
        <a:xfrm rot="5400000">
          <a:off x="5457486" y="1893572"/>
          <a:ext cx="4804833" cy="4180204"/>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6421215" y="2330011"/>
        <a:ext cx="2877374" cy="330732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31" cy="466476"/>
          </a:xfrm>
          <a:prstGeom prst="rect">
            <a:avLst/>
          </a:prstGeom>
        </p:spPr>
        <p:txBody>
          <a:bodyPr vert="horz" lIns="81702" tIns="40851" rIns="81702" bIns="40851" rtlCol="0"/>
          <a:lstStyle>
            <a:lvl1pPr algn="l">
              <a:defRPr sz="1100"/>
            </a:lvl1pPr>
          </a:lstStyle>
          <a:p>
            <a:endParaRPr lang="cs-CZ"/>
          </a:p>
        </p:txBody>
      </p:sp>
      <p:sp>
        <p:nvSpPr>
          <p:cNvPr id="3" name="Date Placeholder 2"/>
          <p:cNvSpPr>
            <a:spLocks noGrp="1"/>
          </p:cNvSpPr>
          <p:nvPr>
            <p:ph type="dt" idx="1"/>
          </p:nvPr>
        </p:nvSpPr>
        <p:spPr>
          <a:xfrm>
            <a:off x="3970597" y="0"/>
            <a:ext cx="3038331" cy="466476"/>
          </a:xfrm>
          <a:prstGeom prst="rect">
            <a:avLst/>
          </a:prstGeom>
        </p:spPr>
        <p:txBody>
          <a:bodyPr vert="horz" lIns="81702" tIns="40851" rIns="81702" bIns="40851" rtlCol="0"/>
          <a:lstStyle>
            <a:lvl1pPr algn="r">
              <a:defRPr sz="1100"/>
            </a:lvl1pPr>
          </a:lstStyle>
          <a:p>
            <a:fld id="{A2BF3456-A29E-41FE-BFB7-B24F24BEE47B}" type="datetimeFigureOut">
              <a:rPr lang="cs-CZ" smtClean="0"/>
              <a:t>01.05.2025</a:t>
            </a:fld>
            <a:endParaRPr lang="cs-CZ"/>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1702" tIns="40851" rIns="81702" bIns="40851" rtlCol="0" anchor="ctr"/>
          <a:lstStyle/>
          <a:p>
            <a:endParaRPr lang="cs-CZ"/>
          </a:p>
        </p:txBody>
      </p:sp>
      <p:sp>
        <p:nvSpPr>
          <p:cNvPr id="5" name="Notes Placeholder 4"/>
          <p:cNvSpPr>
            <a:spLocks noGrp="1"/>
          </p:cNvSpPr>
          <p:nvPr>
            <p:ph type="body" sz="quarter" idx="3"/>
          </p:nvPr>
        </p:nvSpPr>
        <p:spPr>
          <a:xfrm>
            <a:off x="701040" y="4474307"/>
            <a:ext cx="5608320" cy="3660043"/>
          </a:xfrm>
          <a:prstGeom prst="rect">
            <a:avLst/>
          </a:prstGeom>
        </p:spPr>
        <p:txBody>
          <a:bodyPr vert="horz" lIns="81702" tIns="40851" rIns="81702" bIns="4085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1" y="8829924"/>
            <a:ext cx="3038331" cy="466476"/>
          </a:xfrm>
          <a:prstGeom prst="rect">
            <a:avLst/>
          </a:prstGeom>
        </p:spPr>
        <p:txBody>
          <a:bodyPr vert="horz" lIns="81702" tIns="40851" rIns="81702" bIns="40851" rtlCol="0" anchor="b"/>
          <a:lstStyle>
            <a:lvl1pPr algn="l">
              <a:defRPr sz="1100"/>
            </a:lvl1pPr>
          </a:lstStyle>
          <a:p>
            <a:endParaRPr lang="cs-CZ"/>
          </a:p>
        </p:txBody>
      </p:sp>
      <p:sp>
        <p:nvSpPr>
          <p:cNvPr id="7" name="Slide Number Placeholder 6"/>
          <p:cNvSpPr>
            <a:spLocks noGrp="1"/>
          </p:cNvSpPr>
          <p:nvPr>
            <p:ph type="sldNum" sz="quarter" idx="5"/>
          </p:nvPr>
        </p:nvSpPr>
        <p:spPr>
          <a:xfrm>
            <a:off x="3970597" y="8829924"/>
            <a:ext cx="3038331" cy="466476"/>
          </a:xfrm>
          <a:prstGeom prst="rect">
            <a:avLst/>
          </a:prstGeom>
        </p:spPr>
        <p:txBody>
          <a:bodyPr vert="horz" lIns="81702" tIns="40851" rIns="81702" bIns="40851" rtlCol="0" anchor="b"/>
          <a:lstStyle>
            <a:lvl1pPr algn="r">
              <a:defRPr sz="1100"/>
            </a:lvl1pPr>
          </a:lstStyle>
          <a:p>
            <a:fld id="{DD95B543-0236-4AEE-9F15-C7CF1150485F}" type="slidenum">
              <a:rPr lang="cs-CZ" smtClean="0"/>
              <a:t>‹#›</a:t>
            </a:fld>
            <a:endParaRPr lang="cs-CZ"/>
          </a:p>
        </p:txBody>
      </p:sp>
    </p:spTree>
    <p:extLst>
      <p:ext uri="{BB962C8B-B14F-4D97-AF65-F5344CB8AC3E}">
        <p14:creationId xmlns:p14="http://schemas.microsoft.com/office/powerpoint/2010/main" val="5225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D95B543-0236-4AEE-9F15-C7CF1150485F}" type="slidenum">
              <a:rPr lang="cs-CZ" smtClean="0"/>
              <a:t>1</a:t>
            </a:fld>
            <a:endParaRPr lang="cs-CZ"/>
          </a:p>
        </p:txBody>
      </p:sp>
    </p:spTree>
    <p:extLst>
      <p:ext uri="{BB962C8B-B14F-4D97-AF65-F5344CB8AC3E}">
        <p14:creationId xmlns:p14="http://schemas.microsoft.com/office/powerpoint/2010/main" val="44073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060AB-0383-22A6-8EFF-8FA63D1A11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62ECEF-14A9-1D6D-92E6-080AEE9331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21087B-E913-F28C-46CC-17C8614A78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93E439-7FFF-7BCB-1611-1C02D2DF2031}"/>
              </a:ext>
            </a:extLst>
          </p:cNvPr>
          <p:cNvSpPr>
            <a:spLocks noGrp="1"/>
          </p:cNvSpPr>
          <p:nvPr>
            <p:ph type="sldNum" sz="quarter" idx="5"/>
          </p:nvPr>
        </p:nvSpPr>
        <p:spPr/>
        <p:txBody>
          <a:bodyPr/>
          <a:lstStyle/>
          <a:p>
            <a:fld id="{DD95B543-0236-4AEE-9F15-C7CF1150485F}" type="slidenum">
              <a:rPr lang="cs-CZ" smtClean="0"/>
              <a:t>3</a:t>
            </a:fld>
            <a:endParaRPr lang="cs-CZ"/>
          </a:p>
        </p:txBody>
      </p:sp>
    </p:spTree>
    <p:extLst>
      <p:ext uri="{BB962C8B-B14F-4D97-AF65-F5344CB8AC3E}">
        <p14:creationId xmlns:p14="http://schemas.microsoft.com/office/powerpoint/2010/main" val="2496056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5B543-0236-4AEE-9F15-C7CF1150485F}" type="slidenum">
              <a:rPr lang="cs-CZ" smtClean="0"/>
              <a:t>9</a:t>
            </a:fld>
            <a:endParaRPr lang="cs-CZ"/>
          </a:p>
        </p:txBody>
      </p:sp>
    </p:spTree>
    <p:extLst>
      <p:ext uri="{BB962C8B-B14F-4D97-AF65-F5344CB8AC3E}">
        <p14:creationId xmlns:p14="http://schemas.microsoft.com/office/powerpoint/2010/main" val="1261089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76289" y="1750055"/>
            <a:ext cx="14257735" cy="3722887"/>
          </a:xfrm>
        </p:spPr>
        <p:txBody>
          <a:bodyPr anchor="b"/>
          <a:lstStyle>
            <a:lvl1pPr algn="ctr">
              <a:defRPr sz="9355"/>
            </a:lvl1pPr>
          </a:lstStyle>
          <a:p>
            <a:r>
              <a:rPr lang="en-US"/>
              <a:t>Click to edit Master title style</a:t>
            </a:r>
          </a:p>
        </p:txBody>
      </p:sp>
      <p:sp>
        <p:nvSpPr>
          <p:cNvPr id="3" name="Subtitle 2"/>
          <p:cNvSpPr>
            <a:spLocks noGrp="1"/>
          </p:cNvSpPr>
          <p:nvPr>
            <p:ph type="subTitle" idx="1"/>
          </p:nvPr>
        </p:nvSpPr>
        <p:spPr>
          <a:xfrm>
            <a:off x="2376289" y="5616511"/>
            <a:ext cx="14257735" cy="2581762"/>
          </a:xfrm>
        </p:spPr>
        <p:txBody>
          <a:bodyPr/>
          <a:lstStyle>
            <a:lvl1pPr marL="0" indent="0" algn="ctr">
              <a:buNone/>
              <a:defRPr sz="3742"/>
            </a:lvl1pPr>
            <a:lvl2pPr marL="712866" indent="0" algn="ctr">
              <a:buNone/>
              <a:defRPr sz="3118"/>
            </a:lvl2pPr>
            <a:lvl3pPr marL="1425732" indent="0" algn="ctr">
              <a:buNone/>
              <a:defRPr sz="2807"/>
            </a:lvl3pPr>
            <a:lvl4pPr marL="2138599" indent="0" algn="ctr">
              <a:buNone/>
              <a:defRPr sz="2495"/>
            </a:lvl4pPr>
            <a:lvl5pPr marL="2851465" indent="0" algn="ctr">
              <a:buNone/>
              <a:defRPr sz="2495"/>
            </a:lvl5pPr>
            <a:lvl6pPr marL="3564331" indent="0" algn="ctr">
              <a:buNone/>
              <a:defRPr sz="2495"/>
            </a:lvl6pPr>
            <a:lvl7pPr marL="4277197" indent="0" algn="ctr">
              <a:buNone/>
              <a:defRPr sz="2495"/>
            </a:lvl7pPr>
            <a:lvl8pPr marL="4990064" indent="0" algn="ctr">
              <a:buNone/>
              <a:defRPr sz="2495"/>
            </a:lvl8pPr>
            <a:lvl9pPr marL="5702930" indent="0" algn="ctr">
              <a:buNone/>
              <a:defRPr sz="2495"/>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32969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30830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604255" y="569325"/>
            <a:ext cx="4099099" cy="9062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06959" y="569325"/>
            <a:ext cx="12059667" cy="90621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52863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23954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7058" y="2665925"/>
            <a:ext cx="16396395" cy="4448157"/>
          </a:xfrm>
        </p:spPr>
        <p:txBody>
          <a:bodyPr anchor="b"/>
          <a:lstStyle>
            <a:lvl1pPr>
              <a:defRPr sz="9355"/>
            </a:lvl1pPr>
          </a:lstStyle>
          <a:p>
            <a:r>
              <a:rPr lang="en-US"/>
              <a:t>Click to edit Master title style</a:t>
            </a:r>
          </a:p>
        </p:txBody>
      </p:sp>
      <p:sp>
        <p:nvSpPr>
          <p:cNvPr id="3" name="Text Placeholder 2"/>
          <p:cNvSpPr>
            <a:spLocks noGrp="1"/>
          </p:cNvSpPr>
          <p:nvPr>
            <p:ph type="body" idx="1"/>
          </p:nvPr>
        </p:nvSpPr>
        <p:spPr>
          <a:xfrm>
            <a:off x="1297058" y="7156164"/>
            <a:ext cx="16396395" cy="2339180"/>
          </a:xfrm>
        </p:spPr>
        <p:txBody>
          <a:bodyPr/>
          <a:lstStyle>
            <a:lvl1pPr marL="0" indent="0">
              <a:buNone/>
              <a:defRPr sz="3742">
                <a:solidFill>
                  <a:schemeClr val="tx1">
                    <a:tint val="75000"/>
                  </a:schemeClr>
                </a:solidFill>
              </a:defRPr>
            </a:lvl1pPr>
            <a:lvl2pPr marL="712866" indent="0">
              <a:buNone/>
              <a:defRPr sz="3118">
                <a:solidFill>
                  <a:schemeClr val="tx1">
                    <a:tint val="75000"/>
                  </a:schemeClr>
                </a:solidFill>
              </a:defRPr>
            </a:lvl2pPr>
            <a:lvl3pPr marL="1425732" indent="0">
              <a:buNone/>
              <a:defRPr sz="2807">
                <a:solidFill>
                  <a:schemeClr val="tx1">
                    <a:tint val="75000"/>
                  </a:schemeClr>
                </a:solidFill>
              </a:defRPr>
            </a:lvl3pPr>
            <a:lvl4pPr marL="2138599" indent="0">
              <a:buNone/>
              <a:defRPr sz="2495">
                <a:solidFill>
                  <a:schemeClr val="tx1">
                    <a:tint val="75000"/>
                  </a:schemeClr>
                </a:solidFill>
              </a:defRPr>
            </a:lvl4pPr>
            <a:lvl5pPr marL="2851465" indent="0">
              <a:buNone/>
              <a:defRPr sz="2495">
                <a:solidFill>
                  <a:schemeClr val="tx1">
                    <a:tint val="75000"/>
                  </a:schemeClr>
                </a:solidFill>
              </a:defRPr>
            </a:lvl5pPr>
            <a:lvl6pPr marL="3564331" indent="0">
              <a:buNone/>
              <a:defRPr sz="2495">
                <a:solidFill>
                  <a:schemeClr val="tx1">
                    <a:tint val="75000"/>
                  </a:schemeClr>
                </a:solidFill>
              </a:defRPr>
            </a:lvl6pPr>
            <a:lvl7pPr marL="4277197" indent="0">
              <a:buNone/>
              <a:defRPr sz="2495">
                <a:solidFill>
                  <a:schemeClr val="tx1">
                    <a:tint val="75000"/>
                  </a:schemeClr>
                </a:solidFill>
              </a:defRPr>
            </a:lvl7pPr>
            <a:lvl8pPr marL="4990064" indent="0">
              <a:buNone/>
              <a:defRPr sz="2495">
                <a:solidFill>
                  <a:schemeClr val="tx1">
                    <a:tint val="75000"/>
                  </a:schemeClr>
                </a:solidFill>
              </a:defRPr>
            </a:lvl8pPr>
            <a:lvl9pPr marL="5702930" indent="0">
              <a:buNone/>
              <a:defRPr sz="249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17231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06959" y="2846623"/>
            <a:ext cx="8079383" cy="6784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623971" y="2846623"/>
            <a:ext cx="8079383" cy="6784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27957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09435" y="569326"/>
            <a:ext cx="16396395" cy="2066896"/>
          </a:xfrm>
        </p:spPr>
        <p:txBody>
          <a:bodyPr/>
          <a:lstStyle/>
          <a:p>
            <a:r>
              <a:rPr lang="en-US"/>
              <a:t>Click to edit Master title style</a:t>
            </a:r>
          </a:p>
        </p:txBody>
      </p:sp>
      <p:sp>
        <p:nvSpPr>
          <p:cNvPr id="3" name="Text Placeholder 2"/>
          <p:cNvSpPr>
            <a:spLocks noGrp="1"/>
          </p:cNvSpPr>
          <p:nvPr>
            <p:ph type="body" idx="1"/>
          </p:nvPr>
        </p:nvSpPr>
        <p:spPr>
          <a:xfrm>
            <a:off x="1309436" y="2621369"/>
            <a:ext cx="8042253" cy="1284692"/>
          </a:xfrm>
        </p:spPr>
        <p:txBody>
          <a:bodyPr anchor="b"/>
          <a:lstStyle>
            <a:lvl1pPr marL="0" indent="0">
              <a:buNone/>
              <a:defRPr sz="3742" b="1"/>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n-US"/>
              <a:t>Edit Master text styles</a:t>
            </a:r>
          </a:p>
        </p:txBody>
      </p:sp>
      <p:sp>
        <p:nvSpPr>
          <p:cNvPr id="4" name="Content Placeholder 3"/>
          <p:cNvSpPr>
            <a:spLocks noGrp="1"/>
          </p:cNvSpPr>
          <p:nvPr>
            <p:ph sz="half" idx="2"/>
          </p:nvPr>
        </p:nvSpPr>
        <p:spPr>
          <a:xfrm>
            <a:off x="1309436" y="3906061"/>
            <a:ext cx="8042253" cy="5745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623971" y="2621369"/>
            <a:ext cx="8081859" cy="1284692"/>
          </a:xfrm>
        </p:spPr>
        <p:txBody>
          <a:bodyPr anchor="b"/>
          <a:lstStyle>
            <a:lvl1pPr marL="0" indent="0">
              <a:buNone/>
              <a:defRPr sz="3742" b="1"/>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n-US"/>
              <a:t>Edit Master text styles</a:t>
            </a:r>
          </a:p>
        </p:txBody>
      </p:sp>
      <p:sp>
        <p:nvSpPr>
          <p:cNvPr id="6" name="Content Placeholder 5"/>
          <p:cNvSpPr>
            <a:spLocks noGrp="1"/>
          </p:cNvSpPr>
          <p:nvPr>
            <p:ph sz="quarter" idx="4"/>
          </p:nvPr>
        </p:nvSpPr>
        <p:spPr>
          <a:xfrm>
            <a:off x="9623971" y="3906061"/>
            <a:ext cx="8081859" cy="5745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5/1/2025</a:t>
            </a:fld>
            <a:endParaRPr lang="en-US"/>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29077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5/1/2025</a:t>
            </a:fld>
            <a:endParaRPr lang="en-US"/>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90662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5/1/2025</a:t>
            </a:fld>
            <a:endParaRPr lang="en-US"/>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632000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9436" y="712893"/>
            <a:ext cx="6131320" cy="2495127"/>
          </a:xfrm>
        </p:spPr>
        <p:txBody>
          <a:bodyPr anchor="b"/>
          <a:lstStyle>
            <a:lvl1pPr>
              <a:defRPr sz="4989"/>
            </a:lvl1pPr>
          </a:lstStyle>
          <a:p>
            <a:r>
              <a:rPr lang="en-US"/>
              <a:t>Click to edit Master title style</a:t>
            </a:r>
          </a:p>
        </p:txBody>
      </p:sp>
      <p:sp>
        <p:nvSpPr>
          <p:cNvPr id="3" name="Content Placeholder 2"/>
          <p:cNvSpPr>
            <a:spLocks noGrp="1"/>
          </p:cNvSpPr>
          <p:nvPr>
            <p:ph idx="1"/>
          </p:nvPr>
        </p:nvSpPr>
        <p:spPr>
          <a:xfrm>
            <a:off x="8081859" y="1539652"/>
            <a:ext cx="9623971" cy="7599245"/>
          </a:xfrm>
        </p:spPr>
        <p:txBody>
          <a:bodyPr/>
          <a:lstStyle>
            <a:lvl1pPr>
              <a:defRPr sz="4989"/>
            </a:lvl1pPr>
            <a:lvl2pPr>
              <a:defRPr sz="4366"/>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09436" y="3208020"/>
            <a:ext cx="6131320" cy="5943254"/>
          </a:xfrm>
        </p:spPr>
        <p:txBody>
          <a:bodyPr/>
          <a:lstStyle>
            <a:lvl1pPr marL="0" indent="0">
              <a:buNone/>
              <a:defRPr sz="2495"/>
            </a:lvl1pPr>
            <a:lvl2pPr marL="712866" indent="0">
              <a:buNone/>
              <a:defRPr sz="2183"/>
            </a:lvl2pPr>
            <a:lvl3pPr marL="1425732" indent="0">
              <a:buNone/>
              <a:defRPr sz="1871"/>
            </a:lvl3pPr>
            <a:lvl4pPr marL="2138599" indent="0">
              <a:buNone/>
              <a:defRPr sz="1559"/>
            </a:lvl4pPr>
            <a:lvl5pPr marL="2851465" indent="0">
              <a:buNone/>
              <a:defRPr sz="1559"/>
            </a:lvl5pPr>
            <a:lvl6pPr marL="3564331" indent="0">
              <a:buNone/>
              <a:defRPr sz="1559"/>
            </a:lvl6pPr>
            <a:lvl7pPr marL="4277197" indent="0">
              <a:buNone/>
              <a:defRPr sz="1559"/>
            </a:lvl7pPr>
            <a:lvl8pPr marL="4990064" indent="0">
              <a:buNone/>
              <a:defRPr sz="1559"/>
            </a:lvl8pPr>
            <a:lvl9pPr marL="5702930"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44004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9436" y="712893"/>
            <a:ext cx="6131320" cy="2495127"/>
          </a:xfrm>
        </p:spPr>
        <p:txBody>
          <a:bodyPr anchor="b"/>
          <a:lstStyle>
            <a:lvl1pPr>
              <a:defRPr sz="4989"/>
            </a:lvl1pPr>
          </a:lstStyle>
          <a:p>
            <a:r>
              <a:rPr lang="en-US"/>
              <a:t>Click to edit Master title style</a:t>
            </a:r>
          </a:p>
        </p:txBody>
      </p:sp>
      <p:sp>
        <p:nvSpPr>
          <p:cNvPr id="3" name="Picture Placeholder 2"/>
          <p:cNvSpPr>
            <a:spLocks noGrp="1" noChangeAspect="1"/>
          </p:cNvSpPr>
          <p:nvPr>
            <p:ph type="pic" idx="1"/>
          </p:nvPr>
        </p:nvSpPr>
        <p:spPr>
          <a:xfrm>
            <a:off x="8081859" y="1539652"/>
            <a:ext cx="9623971" cy="7599245"/>
          </a:xfrm>
        </p:spPr>
        <p:txBody>
          <a:bodyPr anchor="t"/>
          <a:lstStyle>
            <a:lvl1pPr marL="0" indent="0">
              <a:buNone/>
              <a:defRPr sz="4989"/>
            </a:lvl1pPr>
            <a:lvl2pPr marL="712866" indent="0">
              <a:buNone/>
              <a:defRPr sz="4366"/>
            </a:lvl2pPr>
            <a:lvl3pPr marL="1425732" indent="0">
              <a:buNone/>
              <a:defRPr sz="3742"/>
            </a:lvl3pPr>
            <a:lvl4pPr marL="2138599" indent="0">
              <a:buNone/>
              <a:defRPr sz="3118"/>
            </a:lvl4pPr>
            <a:lvl5pPr marL="2851465" indent="0">
              <a:buNone/>
              <a:defRPr sz="3118"/>
            </a:lvl5pPr>
            <a:lvl6pPr marL="3564331" indent="0">
              <a:buNone/>
              <a:defRPr sz="3118"/>
            </a:lvl6pPr>
            <a:lvl7pPr marL="4277197" indent="0">
              <a:buNone/>
              <a:defRPr sz="3118"/>
            </a:lvl7pPr>
            <a:lvl8pPr marL="4990064" indent="0">
              <a:buNone/>
              <a:defRPr sz="3118"/>
            </a:lvl8pPr>
            <a:lvl9pPr marL="5702930" indent="0">
              <a:buNone/>
              <a:defRPr sz="3118"/>
            </a:lvl9pPr>
          </a:lstStyle>
          <a:p>
            <a:r>
              <a:rPr lang="en-US"/>
              <a:t>Click icon to add picture</a:t>
            </a:r>
          </a:p>
        </p:txBody>
      </p:sp>
      <p:sp>
        <p:nvSpPr>
          <p:cNvPr id="4" name="Text Placeholder 3"/>
          <p:cNvSpPr>
            <a:spLocks noGrp="1"/>
          </p:cNvSpPr>
          <p:nvPr>
            <p:ph type="body" sz="half" idx="2"/>
          </p:nvPr>
        </p:nvSpPr>
        <p:spPr>
          <a:xfrm>
            <a:off x="1309436" y="3208020"/>
            <a:ext cx="6131320" cy="5943254"/>
          </a:xfrm>
        </p:spPr>
        <p:txBody>
          <a:bodyPr/>
          <a:lstStyle>
            <a:lvl1pPr marL="0" indent="0">
              <a:buNone/>
              <a:defRPr sz="2495"/>
            </a:lvl1pPr>
            <a:lvl2pPr marL="712866" indent="0">
              <a:buNone/>
              <a:defRPr sz="2183"/>
            </a:lvl2pPr>
            <a:lvl3pPr marL="1425732" indent="0">
              <a:buNone/>
              <a:defRPr sz="1871"/>
            </a:lvl3pPr>
            <a:lvl4pPr marL="2138599" indent="0">
              <a:buNone/>
              <a:defRPr sz="1559"/>
            </a:lvl4pPr>
            <a:lvl5pPr marL="2851465" indent="0">
              <a:buNone/>
              <a:defRPr sz="1559"/>
            </a:lvl5pPr>
            <a:lvl6pPr marL="3564331" indent="0">
              <a:buNone/>
              <a:defRPr sz="1559"/>
            </a:lvl6pPr>
            <a:lvl7pPr marL="4277197" indent="0">
              <a:buNone/>
              <a:defRPr sz="1559"/>
            </a:lvl7pPr>
            <a:lvl8pPr marL="4990064" indent="0">
              <a:buNone/>
              <a:defRPr sz="1559"/>
            </a:lvl8pPr>
            <a:lvl9pPr marL="5702930"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78924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6959" y="569326"/>
            <a:ext cx="16396395" cy="206689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06959" y="2846623"/>
            <a:ext cx="16396395" cy="678486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06959" y="9911198"/>
            <a:ext cx="4277320" cy="569325"/>
          </a:xfrm>
          <a:prstGeom prst="rect">
            <a:avLst/>
          </a:prstGeom>
        </p:spPr>
        <p:txBody>
          <a:bodyPr vert="horz" lIns="91440" tIns="45720" rIns="91440" bIns="45720" rtlCol="0" anchor="ctr"/>
          <a:lstStyle>
            <a:lvl1pPr algn="l">
              <a:defRPr sz="1871">
                <a:solidFill>
                  <a:schemeClr val="tx1">
                    <a:tint val="75000"/>
                  </a:schemeClr>
                </a:solidFill>
              </a:defRPr>
            </a:lvl1pPr>
          </a:lstStyle>
          <a:p>
            <a:fld id="{1D8BD707-D9CF-40AE-B4C6-C98DA3205C09}" type="datetimeFigureOut">
              <a:rPr lang="en-US" smtClean="0"/>
              <a:t>5/1/2025</a:t>
            </a:fld>
            <a:endParaRPr lang="en-US"/>
          </a:p>
        </p:txBody>
      </p:sp>
      <p:sp>
        <p:nvSpPr>
          <p:cNvPr id="5" name="Footer Placeholder 4"/>
          <p:cNvSpPr>
            <a:spLocks noGrp="1"/>
          </p:cNvSpPr>
          <p:nvPr>
            <p:ph type="ftr" sz="quarter" idx="3"/>
          </p:nvPr>
        </p:nvSpPr>
        <p:spPr>
          <a:xfrm>
            <a:off x="6297166" y="9911198"/>
            <a:ext cx="6415981" cy="569325"/>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13426034" y="9911198"/>
            <a:ext cx="4277320" cy="569325"/>
          </a:xfrm>
          <a:prstGeom prst="rect">
            <a:avLst/>
          </a:prstGeom>
        </p:spPr>
        <p:txBody>
          <a:bodyPr vert="horz" lIns="91440" tIns="45720" rIns="91440" bIns="45720" rtlCol="0" anchor="ctr"/>
          <a:lstStyle>
            <a:lvl1pPr algn="r">
              <a:defRPr sz="1871">
                <a:solidFill>
                  <a:schemeClr val="tx1">
                    <a:tint val="75000"/>
                  </a:schemeClr>
                </a:solidFill>
              </a:defRPr>
            </a:lvl1pPr>
          </a:lstStyle>
          <a:p>
            <a:fld id="{B6F15528-21DE-4FAA-801E-634DDDAF4B2B}" type="slidenum">
              <a:rPr lang="cs-CZ" smtClean="0"/>
              <a:t>‹#›</a:t>
            </a:fld>
            <a:endParaRPr lang="cs-CZ"/>
          </a:p>
        </p:txBody>
      </p:sp>
    </p:spTree>
    <p:extLst>
      <p:ext uri="{BB962C8B-B14F-4D97-AF65-F5344CB8AC3E}">
        <p14:creationId xmlns:p14="http://schemas.microsoft.com/office/powerpoint/2010/main" val="27116026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1425732"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433" indent="-356433" algn="l" defTabSz="1425732" rtl="0" eaLnBrk="1" latinLnBrk="0" hangingPunct="1">
        <a:lnSpc>
          <a:spcPct val="90000"/>
        </a:lnSpc>
        <a:spcBef>
          <a:spcPts val="1559"/>
        </a:spcBef>
        <a:buFont typeface="Arial" panose="020B0604020202020204" pitchFamily="34" charset="0"/>
        <a:buChar char="•"/>
        <a:defRPr sz="4366" kern="1200">
          <a:solidFill>
            <a:schemeClr val="tx1"/>
          </a:solidFill>
          <a:latin typeface="+mn-lt"/>
          <a:ea typeface="+mn-ea"/>
          <a:cs typeface="+mn-cs"/>
        </a:defRPr>
      </a:lvl1pPr>
      <a:lvl2pPr marL="1069299" indent="-356433" algn="l" defTabSz="1425732"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2166" indent="-356433" algn="l" defTabSz="1425732"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5032"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4pPr>
      <a:lvl5pPr marL="3207898"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5pPr>
      <a:lvl6pPr marL="3920764"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6pPr>
      <a:lvl7pPr marL="4633631"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7pPr>
      <a:lvl8pPr marL="5346497"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8pPr>
      <a:lvl9pPr marL="6059363"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9pPr>
    </p:bodyStyle>
    <p:otherStyle>
      <a:defPPr>
        <a:defRPr lang="en-US"/>
      </a:defPPr>
      <a:lvl1pPr marL="0" algn="l" defTabSz="1425732" rtl="0" eaLnBrk="1" latinLnBrk="0" hangingPunct="1">
        <a:defRPr sz="2807" kern="1200">
          <a:solidFill>
            <a:schemeClr val="tx1"/>
          </a:solidFill>
          <a:latin typeface="+mn-lt"/>
          <a:ea typeface="+mn-ea"/>
          <a:cs typeface="+mn-cs"/>
        </a:defRPr>
      </a:lvl1pPr>
      <a:lvl2pPr marL="712866" algn="l" defTabSz="1425732" rtl="0" eaLnBrk="1" latinLnBrk="0" hangingPunct="1">
        <a:defRPr sz="2807" kern="1200">
          <a:solidFill>
            <a:schemeClr val="tx1"/>
          </a:solidFill>
          <a:latin typeface="+mn-lt"/>
          <a:ea typeface="+mn-ea"/>
          <a:cs typeface="+mn-cs"/>
        </a:defRPr>
      </a:lvl2pPr>
      <a:lvl3pPr marL="1425732" algn="l" defTabSz="1425732" rtl="0" eaLnBrk="1" latinLnBrk="0" hangingPunct="1">
        <a:defRPr sz="2807" kern="1200">
          <a:solidFill>
            <a:schemeClr val="tx1"/>
          </a:solidFill>
          <a:latin typeface="+mn-lt"/>
          <a:ea typeface="+mn-ea"/>
          <a:cs typeface="+mn-cs"/>
        </a:defRPr>
      </a:lvl3pPr>
      <a:lvl4pPr marL="2138599" algn="l" defTabSz="1425732" rtl="0" eaLnBrk="1" latinLnBrk="0" hangingPunct="1">
        <a:defRPr sz="2807" kern="1200">
          <a:solidFill>
            <a:schemeClr val="tx1"/>
          </a:solidFill>
          <a:latin typeface="+mn-lt"/>
          <a:ea typeface="+mn-ea"/>
          <a:cs typeface="+mn-cs"/>
        </a:defRPr>
      </a:lvl4pPr>
      <a:lvl5pPr marL="2851465" algn="l" defTabSz="1425732" rtl="0" eaLnBrk="1" latinLnBrk="0" hangingPunct="1">
        <a:defRPr sz="2807" kern="1200">
          <a:solidFill>
            <a:schemeClr val="tx1"/>
          </a:solidFill>
          <a:latin typeface="+mn-lt"/>
          <a:ea typeface="+mn-ea"/>
          <a:cs typeface="+mn-cs"/>
        </a:defRPr>
      </a:lvl5pPr>
      <a:lvl6pPr marL="3564331" algn="l" defTabSz="1425732" rtl="0" eaLnBrk="1" latinLnBrk="0" hangingPunct="1">
        <a:defRPr sz="2807" kern="1200">
          <a:solidFill>
            <a:schemeClr val="tx1"/>
          </a:solidFill>
          <a:latin typeface="+mn-lt"/>
          <a:ea typeface="+mn-ea"/>
          <a:cs typeface="+mn-cs"/>
        </a:defRPr>
      </a:lvl6pPr>
      <a:lvl7pPr marL="4277197" algn="l" defTabSz="1425732" rtl="0" eaLnBrk="1" latinLnBrk="0" hangingPunct="1">
        <a:defRPr sz="2807" kern="1200">
          <a:solidFill>
            <a:schemeClr val="tx1"/>
          </a:solidFill>
          <a:latin typeface="+mn-lt"/>
          <a:ea typeface="+mn-ea"/>
          <a:cs typeface="+mn-cs"/>
        </a:defRPr>
      </a:lvl7pPr>
      <a:lvl8pPr marL="4990064" algn="l" defTabSz="1425732" rtl="0" eaLnBrk="1" latinLnBrk="0" hangingPunct="1">
        <a:defRPr sz="2807" kern="1200">
          <a:solidFill>
            <a:schemeClr val="tx1"/>
          </a:solidFill>
          <a:latin typeface="+mn-lt"/>
          <a:ea typeface="+mn-ea"/>
          <a:cs typeface="+mn-cs"/>
        </a:defRPr>
      </a:lvl8pPr>
      <a:lvl9pPr marL="5702930" algn="l" defTabSz="1425732" rtl="0" eaLnBrk="1" latinLnBrk="0" hangingPunct="1">
        <a:defRPr sz="2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4.png"/><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schools.nyc.gov/enrollment/summer/summer-risin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nam10.safelinks.protection.outlook.com/?url=http%3A%2F%2Fmyschools.nyc%2F&amp;data=05%7C02%7Cvnarine%40schools.nyc.gov%7Cc703bbe6516245582ed208dd5a85f854%7C18492cb7ef45456185710c42e5f7ac07%7C0%7C0%7C638766253645067504%7CUnknown%7CTWFpbGZsb3d8eyJFbXB0eU1hcGkiOnRydWUsIlYiOiIwLjAuMDAwMCIsIlAiOiJXaW4zMiIsIkFOIjoiTWFpbCIsIldUIjoyfQ%3D%3D%7C0%7C%7C%7C&amp;sdata=7qhg4o8hiTGWKe558nIPW96RCR9dUXkIS462jP9PHZc%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0F95502-65C6-482A-9B40-DDCB8DAA9D75}"/>
              </a:ext>
            </a:extLst>
          </p:cNvPr>
          <p:cNvGrpSpPr/>
          <p:nvPr/>
        </p:nvGrpSpPr>
        <p:grpSpPr>
          <a:xfrm>
            <a:off x="99673" y="44965"/>
            <a:ext cx="18800273" cy="1112119"/>
            <a:chOff x="-324644" y="2222500"/>
            <a:chExt cx="22287992" cy="1302327"/>
          </a:xfrm>
        </p:grpSpPr>
        <p:sp>
          <p:nvSpPr>
            <p:cNvPr id="2"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a:p>
          </p:txBody>
        </p:sp>
        <p:sp>
          <p:nvSpPr>
            <p:cNvPr id="3" name="object 3"/>
            <p:cNvSpPr/>
            <p:nvPr/>
          </p:nvSpPr>
          <p:spPr>
            <a:xfrm>
              <a:off x="16363155" y="2222500"/>
              <a:ext cx="5600193"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a:p>
          </p:txBody>
        </p:sp>
        <p:sp>
          <p:nvSpPr>
            <p:cNvPr id="22"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a:p>
          </p:txBody>
        </p:sp>
        <p:sp>
          <p:nvSpPr>
            <p:cNvPr id="23"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a:p>
          </p:txBody>
        </p:sp>
      </p:grpSp>
      <p:sp>
        <p:nvSpPr>
          <p:cNvPr id="11" name="TextBox 10"/>
          <p:cNvSpPr txBox="1"/>
          <p:nvPr/>
        </p:nvSpPr>
        <p:spPr>
          <a:xfrm>
            <a:off x="632082" y="275797"/>
            <a:ext cx="3993908" cy="584775"/>
          </a:xfrm>
          <a:prstGeom prst="rect">
            <a:avLst/>
          </a:prstGeom>
          <a:noFill/>
        </p:spPr>
        <p:txBody>
          <a:bodyPr wrap="square" rtlCol="0">
            <a:spAutoFit/>
          </a:bodyPr>
          <a:lstStyle/>
          <a:p>
            <a:pPr algn="ctr"/>
            <a:r>
              <a:rPr lang="en-US" sz="3200" b="1">
                <a:latin typeface="Times New Roman" panose="02020603050405020304" pitchFamily="18" charset="0"/>
                <a:cs typeface="Times New Roman" panose="02020603050405020304" pitchFamily="18" charset="0"/>
              </a:rPr>
              <a:t>Literacy Proficiency </a:t>
            </a:r>
          </a:p>
        </p:txBody>
      </p:sp>
      <p:sp>
        <p:nvSpPr>
          <p:cNvPr id="12" name="TextBox 11"/>
          <p:cNvSpPr txBox="1"/>
          <p:nvPr/>
        </p:nvSpPr>
        <p:spPr>
          <a:xfrm>
            <a:off x="4884848" y="275796"/>
            <a:ext cx="4572000" cy="584775"/>
          </a:xfrm>
          <a:prstGeom prst="rect">
            <a:avLst/>
          </a:prstGeom>
          <a:noFill/>
        </p:spPr>
        <p:txBody>
          <a:bodyPr wrap="square" rtlCol="0">
            <a:spAutoFit/>
          </a:bodyPr>
          <a:lstStyle/>
          <a:p>
            <a:pPr algn="ctr"/>
            <a:r>
              <a:rPr lang="en-US" sz="3200" b="1">
                <a:latin typeface="Times New Roman" panose="02020603050405020304" pitchFamily="18" charset="0"/>
                <a:cs typeface="Times New Roman" panose="02020603050405020304" pitchFamily="18" charset="0"/>
              </a:rPr>
              <a:t>Math Proficiency </a:t>
            </a:r>
          </a:p>
        </p:txBody>
      </p:sp>
      <p:sp>
        <p:nvSpPr>
          <p:cNvPr id="13" name="TextBox 12"/>
          <p:cNvSpPr txBox="1"/>
          <p:nvPr/>
        </p:nvSpPr>
        <p:spPr>
          <a:xfrm>
            <a:off x="9655824" y="202977"/>
            <a:ext cx="4419600" cy="954107"/>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Chronic Absenteeism &amp; Retention </a:t>
            </a:r>
          </a:p>
        </p:txBody>
      </p:sp>
      <p:sp>
        <p:nvSpPr>
          <p:cNvPr id="14" name="TextBox 13"/>
          <p:cNvSpPr txBox="1"/>
          <p:nvPr/>
        </p:nvSpPr>
        <p:spPr>
          <a:xfrm>
            <a:off x="14658474" y="337351"/>
            <a:ext cx="4077382" cy="523220"/>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Parent Engagement </a:t>
            </a:r>
          </a:p>
        </p:txBody>
      </p:sp>
      <p:sp>
        <p:nvSpPr>
          <p:cNvPr id="15" name="Horizontal Scroll 14"/>
          <p:cNvSpPr/>
          <p:nvPr/>
        </p:nvSpPr>
        <p:spPr>
          <a:xfrm>
            <a:off x="99673" y="9385300"/>
            <a:ext cx="18778083" cy="990600"/>
          </a:xfrm>
          <a:prstGeom prst="horizontalScroll">
            <a:avLst/>
          </a:prstGeom>
          <a:solidFill>
            <a:srgbClr val="009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“With effort and support all schools can meet the needs of their students and help them achieve outstanding educational outcomes”</a:t>
            </a:r>
            <a:endParaRPr lang="en-US" sz="2400">
              <a:solidFill>
                <a:schemeClr val="tx1"/>
              </a:solidFill>
              <a:latin typeface="Times New Roman" panose="02020603050405020304" pitchFamily="18" charset="0"/>
              <a:cs typeface="Times New Roman" panose="02020603050405020304" pitchFamily="18" charset="0"/>
            </a:endParaRPr>
          </a:p>
        </p:txBody>
      </p:sp>
      <p:graphicFrame>
        <p:nvGraphicFramePr>
          <p:cNvPr id="16" name="Diagram 15"/>
          <p:cNvGraphicFramePr/>
          <p:nvPr>
            <p:extLst>
              <p:ext uri="{D42A27DB-BD31-4B8C-83A1-F6EECF244321}">
                <p14:modId xmlns:p14="http://schemas.microsoft.com/office/powerpoint/2010/main" val="1082012899"/>
              </p:ext>
            </p:extLst>
          </p:nvPr>
        </p:nvGraphicFramePr>
        <p:xfrm>
          <a:off x="1046956" y="1449470"/>
          <a:ext cx="17297399" cy="7935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7013" y="2812303"/>
            <a:ext cx="5736286" cy="5404435"/>
          </a:xfrm>
          <a:prstGeom prst="rect">
            <a:avLst/>
          </a:prstGeom>
        </p:spPr>
      </p:pic>
      <p:sp>
        <p:nvSpPr>
          <p:cNvPr id="38" name="Horizontal Scroll 37"/>
          <p:cNvSpPr/>
          <p:nvPr/>
        </p:nvSpPr>
        <p:spPr>
          <a:xfrm>
            <a:off x="13433366" y="7906880"/>
            <a:ext cx="5472464" cy="1582692"/>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Arial Black" panose="020B0A04020102020204" pitchFamily="34" charset="0"/>
            </a:endParaRPr>
          </a:p>
        </p:txBody>
      </p:sp>
      <p:sp>
        <p:nvSpPr>
          <p:cNvPr id="39" name="Horizontal Scroll 38"/>
          <p:cNvSpPr/>
          <p:nvPr/>
        </p:nvSpPr>
        <p:spPr>
          <a:xfrm>
            <a:off x="99673" y="7906881"/>
            <a:ext cx="5233751" cy="1582692"/>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Black" panose="020B0A04020102020204" pitchFamily="34" charset="0"/>
              </a:rPr>
              <a:t>Community </a:t>
            </a:r>
          </a:p>
          <a:p>
            <a:pPr algn="ctr"/>
            <a:r>
              <a:rPr lang="en-US" sz="2400">
                <a:solidFill>
                  <a:schemeClr val="tx1"/>
                </a:solidFill>
                <a:latin typeface="Arial Black" panose="020B0A04020102020204" pitchFamily="34" charset="0"/>
              </a:rPr>
              <a:t>Superintendent </a:t>
            </a:r>
          </a:p>
          <a:p>
            <a:pPr algn="ctr"/>
            <a:r>
              <a:rPr lang="en-US" sz="2400">
                <a:solidFill>
                  <a:schemeClr val="tx1"/>
                </a:solidFill>
                <a:latin typeface="Arial Black" panose="020B0A04020102020204" pitchFamily="34" charset="0"/>
              </a:rPr>
              <a:t>Dr. Eric L. Blake </a:t>
            </a:r>
            <a:endParaRPr lang="en-US" sz="2000">
              <a:solidFill>
                <a:schemeClr val="tx1"/>
              </a:solidFill>
              <a:latin typeface="Arial Black" panose="020B0A04020102020204" pitchFamily="34" charset="0"/>
            </a:endParaRPr>
          </a:p>
        </p:txBody>
      </p:sp>
      <p:sp>
        <p:nvSpPr>
          <p:cNvPr id="9" name="TextBox 8">
            <a:extLst>
              <a:ext uri="{FF2B5EF4-FFF2-40B4-BE49-F238E27FC236}">
                <a16:creationId xmlns:a16="http://schemas.microsoft.com/office/drawing/2014/main" id="{975F5516-1E7D-4C7B-94D8-3ECF9B305492}"/>
              </a:ext>
            </a:extLst>
          </p:cNvPr>
          <p:cNvSpPr txBox="1"/>
          <p:nvPr/>
        </p:nvSpPr>
        <p:spPr>
          <a:xfrm>
            <a:off x="14855989" y="8194181"/>
            <a:ext cx="3409411" cy="707886"/>
          </a:xfrm>
          <a:prstGeom prst="rect">
            <a:avLst/>
          </a:prstGeom>
          <a:noFill/>
        </p:spPr>
        <p:txBody>
          <a:bodyPr wrap="square" lIns="91440" tIns="45720" rIns="91440" bIns="45720" rtlCol="0" anchor="t">
            <a:spAutoFit/>
          </a:bodyPr>
          <a:lstStyle/>
          <a:p>
            <a:pPr algn="ctr"/>
            <a:r>
              <a:rPr lang="en-US" sz="2000" b="1">
                <a:latin typeface="Arial Black" panose="020B0A04020102020204" pitchFamily="34" charset="0"/>
              </a:rPr>
              <a:t>Deputy Superintendent </a:t>
            </a:r>
          </a:p>
          <a:p>
            <a:pPr algn="ctr"/>
            <a:r>
              <a:rPr lang="en-US" sz="2000" b="1">
                <a:latin typeface="Arial Black"/>
              </a:rPr>
              <a:t>Dr. Shonelle Hall </a:t>
            </a:r>
            <a:endParaRPr lang="en-US" sz="2400" b="1">
              <a:latin typeface="Arial Black"/>
            </a:endParaRPr>
          </a:p>
        </p:txBody>
      </p:sp>
      <p:sp>
        <p:nvSpPr>
          <p:cNvPr id="4" name="TextBox 3">
            <a:extLst>
              <a:ext uri="{FF2B5EF4-FFF2-40B4-BE49-F238E27FC236}">
                <a16:creationId xmlns:a16="http://schemas.microsoft.com/office/drawing/2014/main" id="{6CD0D6B4-F7B1-A75D-513A-C70CF3D3B6D4}"/>
              </a:ext>
            </a:extLst>
          </p:cNvPr>
          <p:cNvSpPr txBox="1"/>
          <p:nvPr/>
        </p:nvSpPr>
        <p:spPr>
          <a:xfrm>
            <a:off x="6761813" y="8390021"/>
            <a:ext cx="5736286" cy="646331"/>
          </a:xfrm>
          <a:prstGeom prst="rect">
            <a:avLst/>
          </a:prstGeom>
          <a:noFill/>
        </p:spPr>
        <p:txBody>
          <a:bodyPr wrap="square" lIns="91440" tIns="45720" rIns="91440" bIns="45720" rtlCol="0" anchor="t">
            <a:spAutoFit/>
          </a:bodyPr>
          <a:lstStyle/>
          <a:p>
            <a:pPr algn="ctr"/>
            <a:r>
              <a:rPr lang="en-US" sz="3600" b="1">
                <a:solidFill>
                  <a:srgbClr val="00B0F0"/>
                </a:solidFill>
              </a:rPr>
              <a:t>May 1, 2025</a:t>
            </a:r>
          </a:p>
        </p:txBody>
      </p:sp>
      <p:pic>
        <p:nvPicPr>
          <p:cNvPr id="5" name="Picture 4">
            <a:extLst>
              <a:ext uri="{FF2B5EF4-FFF2-40B4-BE49-F238E27FC236}">
                <a16:creationId xmlns:a16="http://schemas.microsoft.com/office/drawing/2014/main" id="{1085D909-F51D-F4CE-0255-0E31DCDB1C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8939" y="2736309"/>
            <a:ext cx="5736286" cy="5404435"/>
          </a:xfrm>
          <a:prstGeom prst="rect">
            <a:avLst/>
          </a:prstGeom>
        </p:spPr>
      </p:pic>
      <p:pic>
        <p:nvPicPr>
          <p:cNvPr id="10" name="Picture 9" descr="A group of people sitting in chairs watching a presentation&#10;&#10;AI-generated content may be incorrect.">
            <a:extLst>
              <a:ext uri="{FF2B5EF4-FFF2-40B4-BE49-F238E27FC236}">
                <a16:creationId xmlns:a16="http://schemas.microsoft.com/office/drawing/2014/main" id="{E1E50795-A6CB-87F6-0BC8-7387ED6B10CA}"/>
              </a:ext>
            </a:extLst>
          </p:cNvPr>
          <p:cNvPicPr>
            <a:picLocks noChangeAspect="1"/>
          </p:cNvPicPr>
          <p:nvPr/>
        </p:nvPicPr>
        <p:blipFill>
          <a:blip r:embed="rId9"/>
          <a:stretch>
            <a:fillRect/>
          </a:stretch>
        </p:blipFill>
        <p:spPr>
          <a:xfrm>
            <a:off x="13433366" y="1203828"/>
            <a:ext cx="5480217" cy="3538913"/>
          </a:xfrm>
          <a:prstGeom prst="rect">
            <a:avLst/>
          </a:prstGeom>
        </p:spPr>
      </p:pic>
      <p:pic>
        <p:nvPicPr>
          <p:cNvPr id="18" name="Picture 17" descr="A group of people posing for a photo&#10;&#10;AI-generated content may be incorrect.">
            <a:extLst>
              <a:ext uri="{FF2B5EF4-FFF2-40B4-BE49-F238E27FC236}">
                <a16:creationId xmlns:a16="http://schemas.microsoft.com/office/drawing/2014/main" id="{8395AD86-CB69-581A-5F9B-9969356AD54A}"/>
              </a:ext>
            </a:extLst>
          </p:cNvPr>
          <p:cNvPicPr>
            <a:picLocks noChangeAspect="1"/>
          </p:cNvPicPr>
          <p:nvPr/>
        </p:nvPicPr>
        <p:blipFill>
          <a:blip r:embed="rId10"/>
          <a:stretch>
            <a:fillRect/>
          </a:stretch>
        </p:blipFill>
        <p:spPr>
          <a:xfrm>
            <a:off x="96728" y="1203827"/>
            <a:ext cx="5240043" cy="3171398"/>
          </a:xfrm>
          <a:prstGeom prst="rect">
            <a:avLst/>
          </a:prstGeom>
        </p:spPr>
      </p:pic>
      <p:pic>
        <p:nvPicPr>
          <p:cNvPr id="6" name="Picture 5">
            <a:extLst>
              <a:ext uri="{FF2B5EF4-FFF2-40B4-BE49-F238E27FC236}">
                <a16:creationId xmlns:a16="http://schemas.microsoft.com/office/drawing/2014/main" id="{70FDCB83-A95E-89A4-2021-15174BB87888}"/>
              </a:ext>
            </a:extLst>
          </p:cNvPr>
          <p:cNvPicPr>
            <a:picLocks noChangeAspect="1"/>
          </p:cNvPicPr>
          <p:nvPr/>
        </p:nvPicPr>
        <p:blipFill>
          <a:blip r:embed="rId11"/>
          <a:stretch>
            <a:fillRect/>
          </a:stretch>
        </p:blipFill>
        <p:spPr>
          <a:xfrm>
            <a:off x="80629" y="4601337"/>
            <a:ext cx="5256142" cy="2956596"/>
          </a:xfrm>
          <a:prstGeom prst="rect">
            <a:avLst/>
          </a:prstGeom>
        </p:spPr>
      </p:pic>
      <p:pic>
        <p:nvPicPr>
          <p:cNvPr id="7" name="Picture 6">
            <a:extLst>
              <a:ext uri="{FF2B5EF4-FFF2-40B4-BE49-F238E27FC236}">
                <a16:creationId xmlns:a16="http://schemas.microsoft.com/office/drawing/2014/main" id="{82379CE3-7DDC-458F-D179-44209572E4E5}"/>
              </a:ext>
            </a:extLst>
          </p:cNvPr>
          <p:cNvPicPr>
            <a:picLocks noChangeAspect="1"/>
          </p:cNvPicPr>
          <p:nvPr/>
        </p:nvPicPr>
        <p:blipFill>
          <a:blip r:embed="rId12"/>
          <a:stretch>
            <a:fillRect/>
          </a:stretch>
        </p:blipFill>
        <p:spPr>
          <a:xfrm>
            <a:off x="13433366" y="4789485"/>
            <a:ext cx="5496318" cy="26902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5">
            <a:extLst>
              <a:ext uri="{FF2B5EF4-FFF2-40B4-BE49-F238E27FC236}">
                <a16:creationId xmlns:a16="http://schemas.microsoft.com/office/drawing/2014/main" id="{F7724148-EC95-3697-DAD1-0DBE371BB79D}"/>
              </a:ext>
            </a:extLst>
          </p:cNvPr>
          <p:cNvSpPr/>
          <p:nvPr/>
        </p:nvSpPr>
        <p:spPr>
          <a:xfrm>
            <a:off x="-1" y="0"/>
            <a:ext cx="15943811" cy="1225244"/>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9EF3"/>
          </a:solidFill>
        </p:spPr>
        <p:txBody>
          <a:bodyPr wrap="square" lIns="0" tIns="0" rIns="0" bIns="0" rtlCol="0" anchor="t"/>
          <a:lstStyle/>
          <a:p>
            <a:r>
              <a:rPr lang="en-US" sz="3600" b="1">
                <a:latin typeface="Roboto"/>
                <a:ea typeface="Roboto"/>
                <a:cs typeface="Roboto"/>
              </a:rPr>
              <a:t>2025 Citywide Conference for School and District Leadership Teams</a:t>
            </a:r>
          </a:p>
        </p:txBody>
      </p:sp>
      <p:pic>
        <p:nvPicPr>
          <p:cNvPr id="2" name="Picture 1">
            <a:extLst>
              <a:ext uri="{FF2B5EF4-FFF2-40B4-BE49-F238E27FC236}">
                <a16:creationId xmlns:a16="http://schemas.microsoft.com/office/drawing/2014/main" id="{D6663BE7-ECC7-DC97-AFC8-ABE92242444C}"/>
              </a:ext>
            </a:extLst>
          </p:cNvPr>
          <p:cNvPicPr>
            <a:picLocks noChangeAspect="1"/>
          </p:cNvPicPr>
          <p:nvPr/>
        </p:nvPicPr>
        <p:blipFill>
          <a:blip r:embed="rId2"/>
          <a:stretch>
            <a:fillRect/>
          </a:stretch>
        </p:blipFill>
        <p:spPr>
          <a:xfrm>
            <a:off x="6367549" y="6111875"/>
            <a:ext cx="6932815" cy="4581525"/>
          </a:xfrm>
          <a:prstGeom prst="rect">
            <a:avLst/>
          </a:prstGeom>
        </p:spPr>
      </p:pic>
      <p:pic>
        <p:nvPicPr>
          <p:cNvPr id="3" name="Picture 2">
            <a:extLst>
              <a:ext uri="{FF2B5EF4-FFF2-40B4-BE49-F238E27FC236}">
                <a16:creationId xmlns:a16="http://schemas.microsoft.com/office/drawing/2014/main" id="{C634EAF7-E2F1-6558-5721-9B0CCF73B9B9}"/>
              </a:ext>
            </a:extLst>
          </p:cNvPr>
          <p:cNvPicPr>
            <a:picLocks noChangeAspect="1"/>
          </p:cNvPicPr>
          <p:nvPr/>
        </p:nvPicPr>
        <p:blipFill>
          <a:blip r:embed="rId3"/>
          <a:stretch>
            <a:fillRect/>
          </a:stretch>
        </p:blipFill>
        <p:spPr>
          <a:xfrm>
            <a:off x="57296" y="6111875"/>
            <a:ext cx="6096000" cy="4581525"/>
          </a:xfrm>
          <a:prstGeom prst="rect">
            <a:avLst/>
          </a:prstGeom>
        </p:spPr>
      </p:pic>
      <p:pic>
        <p:nvPicPr>
          <p:cNvPr id="4" name="Picture 3">
            <a:extLst>
              <a:ext uri="{FF2B5EF4-FFF2-40B4-BE49-F238E27FC236}">
                <a16:creationId xmlns:a16="http://schemas.microsoft.com/office/drawing/2014/main" id="{BF52648D-B65C-36D8-B6C3-10A45A6F4577}"/>
              </a:ext>
            </a:extLst>
          </p:cNvPr>
          <p:cNvPicPr>
            <a:picLocks noChangeAspect="1"/>
          </p:cNvPicPr>
          <p:nvPr/>
        </p:nvPicPr>
        <p:blipFill>
          <a:blip r:embed="rId4"/>
          <a:stretch>
            <a:fillRect/>
          </a:stretch>
        </p:blipFill>
        <p:spPr>
          <a:xfrm>
            <a:off x="13398240" y="6111875"/>
            <a:ext cx="5554777" cy="4581525"/>
          </a:xfrm>
          <a:prstGeom prst="rect">
            <a:avLst/>
          </a:prstGeom>
        </p:spPr>
      </p:pic>
      <p:sp>
        <p:nvSpPr>
          <p:cNvPr id="6" name="TextBox 5">
            <a:extLst>
              <a:ext uri="{FF2B5EF4-FFF2-40B4-BE49-F238E27FC236}">
                <a16:creationId xmlns:a16="http://schemas.microsoft.com/office/drawing/2014/main" id="{A3175C28-64F1-087A-EF80-2D03EAF5CF03}"/>
              </a:ext>
            </a:extLst>
          </p:cNvPr>
          <p:cNvSpPr txBox="1"/>
          <p:nvPr/>
        </p:nvSpPr>
        <p:spPr>
          <a:xfrm>
            <a:off x="57296" y="1103432"/>
            <a:ext cx="18829220" cy="4878900"/>
          </a:xfrm>
          <a:prstGeom prst="rect">
            <a:avLst/>
          </a:prstGeom>
          <a:noFill/>
        </p:spPr>
        <p:txBody>
          <a:bodyPr wrap="square">
            <a:spAutoFit/>
          </a:bodyPr>
          <a:lstStyle/>
          <a:p>
            <a:pPr>
              <a:lnSpc>
                <a:spcPct val="200000"/>
              </a:lnSpc>
            </a:pPr>
            <a:r>
              <a:rPr lang="en-US" sz="3200" b="1" i="0" u="none" strike="noStrike">
                <a:solidFill>
                  <a:srgbClr val="000000"/>
                </a:solidFill>
                <a:effectLst/>
              </a:rPr>
              <a:t>We had a very successful conference. T</a:t>
            </a:r>
            <a:r>
              <a:rPr lang="en-US" sz="3200" b="1">
                <a:solidFill>
                  <a:srgbClr val="000000"/>
                </a:solidFill>
              </a:rPr>
              <a:t>he focus was on </a:t>
            </a:r>
            <a:r>
              <a:rPr lang="en-US" sz="3200" b="1" i="0" u="none" strike="noStrike">
                <a:solidFill>
                  <a:srgbClr val="000000"/>
                </a:solidFill>
                <a:effectLst/>
              </a:rPr>
              <a:t> the achievement of NYCPS’s mission to ensure that each student graduates on a pathway to a rewarding career and long-term economic security, equipped to be a positive force for change. </a:t>
            </a:r>
          </a:p>
          <a:p>
            <a:pPr>
              <a:lnSpc>
                <a:spcPct val="200000"/>
              </a:lnSpc>
            </a:pPr>
            <a:r>
              <a:rPr lang="en-US" sz="3200" b="1">
                <a:solidFill>
                  <a:srgbClr val="000000"/>
                </a:solidFill>
              </a:rPr>
              <a:t>A huge thank you to our very own Sonia Rueda, Shirley Aubin, Randi Garay  for hosting a very informative workshop on empowering and elevating SLT and DLT voices. </a:t>
            </a:r>
            <a:endParaRPr lang="en-US" sz="3200" b="1"/>
          </a:p>
        </p:txBody>
      </p:sp>
    </p:spTree>
    <p:extLst>
      <p:ext uri="{BB962C8B-B14F-4D97-AF65-F5344CB8AC3E}">
        <p14:creationId xmlns:p14="http://schemas.microsoft.com/office/powerpoint/2010/main" val="201885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F4B86-AC56-9682-8BA3-37F3A5DA4E0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0717C86-2F09-F717-F88A-F3E243AD4804}"/>
              </a:ext>
            </a:extLst>
          </p:cNvPr>
          <p:cNvGrpSpPr/>
          <p:nvPr/>
        </p:nvGrpSpPr>
        <p:grpSpPr>
          <a:xfrm>
            <a:off x="0" y="0"/>
            <a:ext cx="13420578" cy="1225244"/>
            <a:chOff x="-1" y="546100"/>
            <a:chExt cx="7755187" cy="828000"/>
          </a:xfrm>
          <a:solidFill>
            <a:srgbClr val="FFFF00"/>
          </a:solidFill>
        </p:grpSpPr>
        <p:grpSp>
          <p:nvGrpSpPr>
            <p:cNvPr id="4" name="Group 3">
              <a:extLst>
                <a:ext uri="{FF2B5EF4-FFF2-40B4-BE49-F238E27FC236}">
                  <a16:creationId xmlns:a16="http://schemas.microsoft.com/office/drawing/2014/main" id="{693AE75D-AE1C-84AA-88E6-F521834EBFF5}"/>
                </a:ext>
              </a:extLst>
            </p:cNvPr>
            <p:cNvGrpSpPr/>
            <p:nvPr/>
          </p:nvGrpSpPr>
          <p:grpSpPr>
            <a:xfrm>
              <a:off x="-1" y="546100"/>
              <a:ext cx="3942557" cy="828000"/>
              <a:chOff x="-1" y="546100"/>
              <a:chExt cx="3942557" cy="828000"/>
            </a:xfrm>
            <a:grpFill/>
          </p:grpSpPr>
          <p:sp>
            <p:nvSpPr>
              <p:cNvPr id="8" name="object 25">
                <a:extLst>
                  <a:ext uri="{FF2B5EF4-FFF2-40B4-BE49-F238E27FC236}">
                    <a16:creationId xmlns:a16="http://schemas.microsoft.com/office/drawing/2014/main" id="{42905474-F653-2095-3B6A-D0E0E62D4E09}"/>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A100"/>
              </a:solidFill>
            </p:spPr>
            <p:txBody>
              <a:bodyPr wrap="square" lIns="0" tIns="0" rIns="0" bIns="0" rtlCol="0"/>
              <a:lstStyle/>
              <a:p>
                <a:endParaRPr sz="2000">
                  <a:highlight>
                    <a:srgbClr val="FFBF00"/>
                  </a:highlight>
                  <a:latin typeface="Calibri Light"/>
                  <a:ea typeface="Calibri Light"/>
                  <a:cs typeface="Calibri Light"/>
                </a:endParaRPr>
              </a:p>
            </p:txBody>
          </p:sp>
          <p:sp>
            <p:nvSpPr>
              <p:cNvPr id="9" name="object 25">
                <a:extLst>
                  <a:ext uri="{FF2B5EF4-FFF2-40B4-BE49-F238E27FC236}">
                    <a16:creationId xmlns:a16="http://schemas.microsoft.com/office/drawing/2014/main" id="{587F5B1B-120B-AFA5-FCC2-90B94EFC73FA}"/>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sz="2000">
                  <a:highlight>
                    <a:srgbClr val="FFBF00"/>
                  </a:highlight>
                  <a:latin typeface="Calibri Light"/>
                  <a:ea typeface="Calibri Light"/>
                  <a:cs typeface="Calibri Light"/>
                </a:endParaRPr>
              </a:p>
            </p:txBody>
          </p:sp>
        </p:grpSp>
        <p:grpSp>
          <p:nvGrpSpPr>
            <p:cNvPr id="5" name="Group 4">
              <a:extLst>
                <a:ext uri="{FF2B5EF4-FFF2-40B4-BE49-F238E27FC236}">
                  <a16:creationId xmlns:a16="http://schemas.microsoft.com/office/drawing/2014/main" id="{C55DC3D2-E241-3082-E15E-5834B95A493F}"/>
                </a:ext>
              </a:extLst>
            </p:cNvPr>
            <p:cNvGrpSpPr/>
            <p:nvPr/>
          </p:nvGrpSpPr>
          <p:grpSpPr>
            <a:xfrm>
              <a:off x="408772" y="546100"/>
              <a:ext cx="7346414" cy="828000"/>
              <a:chOff x="-277028" y="546100"/>
              <a:chExt cx="7346414" cy="828000"/>
            </a:xfrm>
            <a:grpFill/>
          </p:grpSpPr>
          <p:sp>
            <p:nvSpPr>
              <p:cNvPr id="6" name="object 25">
                <a:extLst>
                  <a:ext uri="{FF2B5EF4-FFF2-40B4-BE49-F238E27FC236}">
                    <a16:creationId xmlns:a16="http://schemas.microsoft.com/office/drawing/2014/main" id="{79920C8D-9A2E-2455-FBB9-037455206005}"/>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sz="2000">
                  <a:highlight>
                    <a:srgbClr val="FFBF00"/>
                  </a:highlight>
                  <a:latin typeface="Calibri Light"/>
                  <a:ea typeface="Calibri Light"/>
                  <a:cs typeface="Calibri Light"/>
                </a:endParaRPr>
              </a:p>
            </p:txBody>
          </p:sp>
          <p:sp>
            <p:nvSpPr>
              <p:cNvPr id="7" name="object 25">
                <a:extLst>
                  <a:ext uri="{FF2B5EF4-FFF2-40B4-BE49-F238E27FC236}">
                    <a16:creationId xmlns:a16="http://schemas.microsoft.com/office/drawing/2014/main" id="{B6372788-ECC5-0E8B-877D-10CA7E8FC5E7}"/>
                  </a:ext>
                </a:extLst>
              </p:cNvPr>
              <p:cNvSpPr/>
              <p:nvPr/>
            </p:nvSpPr>
            <p:spPr>
              <a:xfrm>
                <a:off x="-277028" y="546100"/>
                <a:ext cx="7346414"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A100"/>
              </a:solidFill>
            </p:spPr>
            <p:txBody>
              <a:bodyPr wrap="square" lIns="0" tIns="0" rIns="0" bIns="0" rtlCol="0" anchor="t"/>
              <a:lstStyle/>
              <a:p>
                <a:endParaRPr lang="en-US" sz="2000">
                  <a:highlight>
                    <a:srgbClr val="FFBF00"/>
                  </a:highlight>
                  <a:latin typeface="Calibri Light"/>
                  <a:ea typeface="Calibri Light"/>
                  <a:cs typeface="Calibri Light"/>
                </a:endParaRPr>
              </a:p>
            </p:txBody>
          </p:sp>
        </p:grpSp>
      </p:grpSp>
      <p:sp>
        <p:nvSpPr>
          <p:cNvPr id="11" name="TextBox 10">
            <a:extLst>
              <a:ext uri="{FF2B5EF4-FFF2-40B4-BE49-F238E27FC236}">
                <a16:creationId xmlns:a16="http://schemas.microsoft.com/office/drawing/2014/main" id="{DC9A299A-EB01-2D25-28C2-CD0C8292CB9F}"/>
              </a:ext>
            </a:extLst>
          </p:cNvPr>
          <p:cNvSpPr txBox="1"/>
          <p:nvPr/>
        </p:nvSpPr>
        <p:spPr>
          <a:xfrm>
            <a:off x="474591" y="150957"/>
            <a:ext cx="1173232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a:ea typeface="Calibri Light"/>
                <a:cs typeface="Calibri Light"/>
              </a:rPr>
              <a:t>  </a:t>
            </a:r>
            <a:r>
              <a:rPr lang="en-US" sz="6000" b="1">
                <a:ea typeface="Calibri Light"/>
                <a:cs typeface="Calibri Light"/>
              </a:rPr>
              <a:t>QBP’s State of the Borough </a:t>
            </a:r>
            <a:endParaRPr lang="en-US" sz="5400" b="1">
              <a:ea typeface="Calibri Light"/>
              <a:cs typeface="Calibri Light"/>
            </a:endParaRPr>
          </a:p>
        </p:txBody>
      </p:sp>
      <p:sp>
        <p:nvSpPr>
          <p:cNvPr id="15" name="Text Placeholder 2">
            <a:extLst>
              <a:ext uri="{FF2B5EF4-FFF2-40B4-BE49-F238E27FC236}">
                <a16:creationId xmlns:a16="http://schemas.microsoft.com/office/drawing/2014/main" id="{7565A387-C8EA-D642-6282-2116AEA2A721}"/>
              </a:ext>
            </a:extLst>
          </p:cNvPr>
          <p:cNvSpPr>
            <a:spLocks noGrp="1"/>
          </p:cNvSpPr>
          <p:nvPr/>
        </p:nvSpPr>
        <p:spPr>
          <a:xfrm>
            <a:off x="0" y="612622"/>
            <a:ext cx="18302919" cy="91631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320"/>
              </a:spcBef>
              <a:spcAft>
                <a:spcPts val="0"/>
              </a:spcAft>
              <a:buClr>
                <a:schemeClr val="dk2"/>
              </a:buClr>
              <a:buSzPts val="1400"/>
              <a:buFont typeface="Nunito"/>
              <a:buNone/>
              <a:defRPr sz="1300" b="0" i="0" u="none" strike="noStrike" cap="none">
                <a:solidFill>
                  <a:schemeClr val="dk2"/>
                </a:solidFill>
                <a:latin typeface="Nunito"/>
                <a:ea typeface="Nunito"/>
                <a:cs typeface="Nunito"/>
                <a:sym typeface="Nunito"/>
              </a:defRPr>
            </a:lvl1pPr>
            <a:lvl2pPr marL="914400" marR="0" lvl="1" indent="-355600" algn="l" rtl="0">
              <a:lnSpc>
                <a:spcPct val="95000"/>
              </a:lnSpc>
              <a:spcBef>
                <a:spcPts val="400"/>
              </a:spcBef>
              <a:spcAft>
                <a:spcPts val="0"/>
              </a:spcAft>
              <a:buClr>
                <a:schemeClr val="dk2"/>
              </a:buClr>
              <a:buSzPts val="2000"/>
              <a:buFont typeface="Nunito"/>
              <a:buChar char="&gt;"/>
              <a:defRPr sz="1100" b="0" i="0" u="none" strike="noStrike" cap="none">
                <a:solidFill>
                  <a:schemeClr val="dk2"/>
                </a:solidFill>
                <a:latin typeface="Nunito"/>
                <a:ea typeface="Nunito"/>
                <a:cs typeface="Nunito"/>
                <a:sym typeface="Nunito"/>
              </a:defRPr>
            </a:lvl2pPr>
            <a:lvl3pPr marL="1371600" marR="0" lvl="2" indent="-355600" algn="l" rtl="0">
              <a:lnSpc>
                <a:spcPct val="95000"/>
              </a:lnSpc>
              <a:spcBef>
                <a:spcPts val="400"/>
              </a:spcBef>
              <a:spcAft>
                <a:spcPts val="0"/>
              </a:spcAft>
              <a:buClr>
                <a:schemeClr val="dk2"/>
              </a:buClr>
              <a:buSzPts val="2000"/>
              <a:buFont typeface="Nunito"/>
              <a:buChar char="▪"/>
              <a:defRPr sz="1100" b="0" i="0" u="none" strike="noStrike" cap="none">
                <a:solidFill>
                  <a:schemeClr val="dk2"/>
                </a:solidFill>
                <a:latin typeface="Nunito"/>
                <a:ea typeface="Nunito"/>
                <a:cs typeface="Nunito"/>
                <a:sym typeface="Nunito"/>
              </a:defRPr>
            </a:lvl3pPr>
            <a:lvl4pPr marL="1828800" marR="0" lvl="3"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4pPr>
            <a:lvl5pPr marL="2286000" marR="0" lvl="4"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5pPr>
            <a:lvl6pPr marL="2743200" marR="0" lvl="5"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6pPr>
            <a:lvl7pPr marL="3200400" marR="0" lvl="6"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7pPr>
            <a:lvl8pPr marL="3657600" marR="0" lvl="7"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8pPr>
            <a:lvl9pPr marL="4114800" marR="0" lvl="8"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9pPr>
          </a:lstStyle>
          <a:p>
            <a:endParaRPr lang="en-US" sz="4000" b="1">
              <a:solidFill>
                <a:schemeClr val="tx1"/>
              </a:solidFill>
              <a:latin typeface="Calibri Light"/>
              <a:cs typeface="Arial"/>
            </a:endParaRPr>
          </a:p>
        </p:txBody>
      </p:sp>
      <p:pic>
        <p:nvPicPr>
          <p:cNvPr id="2" name="Picture 1">
            <a:extLst>
              <a:ext uri="{FF2B5EF4-FFF2-40B4-BE49-F238E27FC236}">
                <a16:creationId xmlns:a16="http://schemas.microsoft.com/office/drawing/2014/main" id="{8CF97F1F-FD7D-C4B4-2F88-6B37021E136C}"/>
              </a:ext>
            </a:extLst>
          </p:cNvPr>
          <p:cNvPicPr>
            <a:picLocks noChangeAspect="1"/>
          </p:cNvPicPr>
          <p:nvPr/>
        </p:nvPicPr>
        <p:blipFill>
          <a:blip r:embed="rId2"/>
          <a:stretch>
            <a:fillRect/>
          </a:stretch>
        </p:blipFill>
        <p:spPr>
          <a:xfrm>
            <a:off x="12914313" y="6111875"/>
            <a:ext cx="6096000" cy="4581525"/>
          </a:xfrm>
          <a:prstGeom prst="rect">
            <a:avLst/>
          </a:prstGeom>
        </p:spPr>
      </p:pic>
      <p:pic>
        <p:nvPicPr>
          <p:cNvPr id="3" name="Picture 2">
            <a:extLst>
              <a:ext uri="{FF2B5EF4-FFF2-40B4-BE49-F238E27FC236}">
                <a16:creationId xmlns:a16="http://schemas.microsoft.com/office/drawing/2014/main" id="{915225FF-3F13-911A-9F40-F7FC21AA851E}"/>
              </a:ext>
            </a:extLst>
          </p:cNvPr>
          <p:cNvPicPr>
            <a:picLocks noChangeAspect="1"/>
          </p:cNvPicPr>
          <p:nvPr/>
        </p:nvPicPr>
        <p:blipFill>
          <a:blip r:embed="rId3"/>
          <a:stretch>
            <a:fillRect/>
          </a:stretch>
        </p:blipFill>
        <p:spPr>
          <a:xfrm>
            <a:off x="12914313" y="1530350"/>
            <a:ext cx="6096000" cy="4581525"/>
          </a:xfrm>
          <a:prstGeom prst="rect">
            <a:avLst/>
          </a:prstGeom>
        </p:spPr>
      </p:pic>
      <p:sp>
        <p:nvSpPr>
          <p:cNvPr id="13" name="TextBox 12">
            <a:extLst>
              <a:ext uri="{FF2B5EF4-FFF2-40B4-BE49-F238E27FC236}">
                <a16:creationId xmlns:a16="http://schemas.microsoft.com/office/drawing/2014/main" id="{EDAF3962-5C80-2038-2BA8-A3E5F58AB7D7}"/>
              </a:ext>
            </a:extLst>
          </p:cNvPr>
          <p:cNvSpPr txBox="1"/>
          <p:nvPr/>
        </p:nvSpPr>
        <p:spPr>
          <a:xfrm>
            <a:off x="231677" y="1662007"/>
            <a:ext cx="12218156" cy="8818440"/>
          </a:xfrm>
          <a:prstGeom prst="rect">
            <a:avLst/>
          </a:prstGeom>
          <a:noFill/>
        </p:spPr>
        <p:txBody>
          <a:bodyPr wrap="square">
            <a:spAutoFit/>
          </a:bodyPr>
          <a:lstStyle/>
          <a:p>
            <a:pPr>
              <a:lnSpc>
                <a:spcPct val="200000"/>
              </a:lnSpc>
            </a:pPr>
            <a:r>
              <a:rPr lang="en-US" sz="3200"/>
              <a:t>Queens Borough President Donovan Richards announced significant investments in his State of the Borough address, focusing on affordable housing, economic development, and public safety. He emphasized the importance of community engagement and collaboration to achieve these goals. He also highlighted plans to improve infrastructure and green spaces across the borough. On behalf of the D28 school community, we extend our heartfelt thanks to Borough President Richards and his team for his unwavering dedication to District 28 and the Queens community.</a:t>
            </a:r>
          </a:p>
        </p:txBody>
      </p:sp>
    </p:spTree>
    <p:extLst>
      <p:ext uri="{BB962C8B-B14F-4D97-AF65-F5344CB8AC3E}">
        <p14:creationId xmlns:p14="http://schemas.microsoft.com/office/powerpoint/2010/main" val="3666592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8243DD17-CCDA-4CB6-B60E-D908CE45F6E0}"/>
              </a:ext>
            </a:extLst>
          </p:cNvPr>
          <p:cNvGrpSpPr/>
          <p:nvPr/>
        </p:nvGrpSpPr>
        <p:grpSpPr>
          <a:xfrm>
            <a:off x="-1" y="2579405"/>
            <a:ext cx="3942557" cy="828000"/>
            <a:chOff x="-1" y="546100"/>
            <a:chExt cx="3942557" cy="828000"/>
          </a:xfrm>
        </p:grpSpPr>
        <p:sp>
          <p:nvSpPr>
            <p:cNvPr id="48" name="object 25">
              <a:extLst>
                <a:ext uri="{FF2B5EF4-FFF2-40B4-BE49-F238E27FC236}">
                  <a16:creationId xmlns:a16="http://schemas.microsoft.com/office/drawing/2014/main" id="{6AA20AFB-F22F-4376-B43E-B1732B75590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p>
          </p:txBody>
        </p:sp>
        <p:sp>
          <p:nvSpPr>
            <p:cNvPr id="49" name="object 25">
              <a:extLst>
                <a:ext uri="{FF2B5EF4-FFF2-40B4-BE49-F238E27FC236}">
                  <a16:creationId xmlns:a16="http://schemas.microsoft.com/office/drawing/2014/main" id="{BC083F3F-27C3-451C-A79A-91BBE96CB6F6}"/>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p>
          </p:txBody>
        </p:sp>
      </p:grpSp>
      <p:sp>
        <p:nvSpPr>
          <p:cNvPr id="9" name="object 9"/>
          <p:cNvSpPr txBox="1"/>
          <p:nvPr/>
        </p:nvSpPr>
        <p:spPr>
          <a:xfrm>
            <a:off x="839113" y="2677845"/>
            <a:ext cx="3581400" cy="566822"/>
          </a:xfrm>
          <a:prstGeom prst="rect">
            <a:avLst/>
          </a:prstGeom>
        </p:spPr>
        <p:txBody>
          <a:bodyPr vert="horz" wrap="square" lIns="0" tIns="12700" rIns="0" bIns="0" rtlCol="0">
            <a:spAutoFit/>
          </a:bodyPr>
          <a:lstStyle/>
          <a:p>
            <a:pPr marL="12700">
              <a:spcBef>
                <a:spcPts val="100"/>
              </a:spcBef>
            </a:pPr>
            <a:r>
              <a:rPr lang="en-US" sz="3600" b="1" spc="-5">
                <a:solidFill>
                  <a:srgbClr val="FFFFFF"/>
                </a:solidFill>
                <a:latin typeface="Times New Roman" panose="02020603050405020304" pitchFamily="18" charset="0"/>
                <a:cs typeface="Times New Roman" panose="02020603050405020304" pitchFamily="18" charset="0"/>
              </a:rPr>
              <a:t>Mission</a:t>
            </a:r>
            <a:r>
              <a:rPr lang="en-US" sz="2800" spc="-5">
                <a:solidFill>
                  <a:srgbClr val="FFFFFF"/>
                </a:solidFill>
                <a:cs typeface="Source Sans Pro Light"/>
              </a:rPr>
              <a:t> </a:t>
            </a:r>
            <a:endParaRPr sz="2800">
              <a:cs typeface="Source Sans Pro Light"/>
            </a:endParaRPr>
          </a:p>
        </p:txBody>
      </p:sp>
      <p:sp>
        <p:nvSpPr>
          <p:cNvPr id="10" name="object 10"/>
          <p:cNvSpPr txBox="1"/>
          <p:nvPr/>
        </p:nvSpPr>
        <p:spPr>
          <a:xfrm>
            <a:off x="971550" y="3576007"/>
            <a:ext cx="17220406" cy="2775119"/>
          </a:xfrm>
          <a:prstGeom prst="rect">
            <a:avLst/>
          </a:prstGeom>
        </p:spPr>
        <p:txBody>
          <a:bodyPr vert="horz" wrap="square" lIns="0" tIns="5080" rIns="0" bIns="0" rtlCol="0" anchor="t">
            <a:spAutoFit/>
          </a:bodyPr>
          <a:lstStyle/>
          <a:p>
            <a:r>
              <a:rPr lang="en-US" sz="3000" b="1">
                <a:solidFill>
                  <a:srgbClr val="00B0F0"/>
                </a:solidFill>
                <a:latin typeface="Times New Roman"/>
                <a:cs typeface="Times New Roman"/>
              </a:rPr>
              <a:t>In Community School District 28 we focus on equity as a lever for achievement for every single scholar. We are a district of excellence. We commit to every school maintaining high academic standards and working closely with families so that all scholars are learning at high levels. Beginning with school leaders, teachers, students and community partners, we also commit to being a district of learners ensuring that we promote critical thinking rooted in core content conceptual understanding through creative problem solving, technology innovation, social emotional learning and community advocacy.</a:t>
            </a:r>
            <a:endParaRPr lang="en-US" sz="3000" b="1">
              <a:latin typeface="Times New Roman" panose="02020603050405020304" pitchFamily="18" charset="0"/>
              <a:cs typeface="Times New Roman" panose="02020603050405020304" pitchFamily="18" charset="0"/>
            </a:endParaRPr>
          </a:p>
        </p:txBody>
      </p:sp>
      <p:sp>
        <p:nvSpPr>
          <p:cNvPr id="25" name="object 25"/>
          <p:cNvSpPr/>
          <p:nvPr/>
        </p:nvSpPr>
        <p:spPr>
          <a:xfrm>
            <a:off x="-794" y="6638621"/>
            <a:ext cx="3943350"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8201"/>
          </a:solidFill>
        </p:spPr>
        <p:txBody>
          <a:bodyPr wrap="square" lIns="0" tIns="0" rIns="0" bIns="0" rtlCol="0"/>
          <a:lstStyle/>
          <a:p>
            <a:endParaRPr/>
          </a:p>
        </p:txBody>
      </p:sp>
      <p:sp>
        <p:nvSpPr>
          <p:cNvPr id="26" name="object 26"/>
          <p:cNvSpPr txBox="1"/>
          <p:nvPr/>
        </p:nvSpPr>
        <p:spPr>
          <a:xfrm>
            <a:off x="951956" y="6778031"/>
            <a:ext cx="2561858" cy="566822"/>
          </a:xfrm>
          <a:prstGeom prst="rect">
            <a:avLst/>
          </a:prstGeom>
        </p:spPr>
        <p:txBody>
          <a:bodyPr vert="horz" wrap="square" lIns="0" tIns="12700" rIns="0" bIns="0" rtlCol="0">
            <a:spAutoFit/>
          </a:bodyPr>
          <a:lstStyle/>
          <a:p>
            <a:pPr marL="12700">
              <a:spcBef>
                <a:spcPts val="100"/>
              </a:spcBef>
            </a:pPr>
            <a:r>
              <a:rPr lang="en-US" sz="3600" b="1">
                <a:solidFill>
                  <a:schemeClr val="bg1"/>
                </a:solidFill>
                <a:latin typeface="Times New Roman" panose="02020603050405020304" pitchFamily="18" charset="0"/>
                <a:cs typeface="Times New Roman" panose="02020603050405020304" pitchFamily="18" charset="0"/>
              </a:rPr>
              <a:t>Vision</a:t>
            </a:r>
            <a:r>
              <a:rPr lang="en-US" sz="2800">
                <a:cs typeface="Source Sans Pro Light"/>
              </a:rPr>
              <a:t> </a:t>
            </a:r>
            <a:endParaRPr sz="2800">
              <a:cs typeface="Source Sans Pro Light"/>
            </a:endParaRPr>
          </a:p>
        </p:txBody>
      </p:sp>
      <p:sp>
        <p:nvSpPr>
          <p:cNvPr id="2" name="Rectangle 1"/>
          <p:cNvSpPr/>
          <p:nvPr/>
        </p:nvSpPr>
        <p:spPr>
          <a:xfrm>
            <a:off x="971550" y="7629601"/>
            <a:ext cx="16806819" cy="2400657"/>
          </a:xfrm>
          <a:prstGeom prst="rect">
            <a:avLst/>
          </a:prstGeom>
        </p:spPr>
        <p:txBody>
          <a:bodyPr wrap="square" lIns="91440" tIns="45720" rIns="91440" bIns="45720" anchor="t">
            <a:spAutoFit/>
          </a:bodyPr>
          <a:lstStyle/>
          <a:p>
            <a:r>
              <a:rPr lang="en-US" sz="3000" b="1">
                <a:solidFill>
                  <a:srgbClr val="FFA100"/>
                </a:solidFill>
                <a:latin typeface="Times New Roman"/>
                <a:cs typeface="Times New Roman"/>
              </a:rPr>
              <a:t>In Community School District 28 we celebrate our differences because we understand that woven into those differences is the knowledge that they offer us unlimited possibility to learn and expand our knowledge of and commitment to all humanity. We are beautifully diverse, varied; coming from countless racial, ethnic, language, and belief backgrounds. We commit to striving for </a:t>
            </a:r>
            <a:r>
              <a:rPr lang="en-US" sz="3000" b="1" i="1">
                <a:solidFill>
                  <a:srgbClr val="FFA100"/>
                </a:solidFill>
                <a:latin typeface="Times New Roman"/>
                <a:cs typeface="Times New Roman"/>
              </a:rPr>
              <a:t>inestimable contribution</a:t>
            </a:r>
            <a:r>
              <a:rPr lang="en-US" sz="3000" b="1">
                <a:solidFill>
                  <a:srgbClr val="FFA100"/>
                </a:solidFill>
                <a:latin typeface="Times New Roman"/>
                <a:cs typeface="Times New Roman"/>
              </a:rPr>
              <a:t> to the lives of our scholars.</a:t>
            </a:r>
          </a:p>
        </p:txBody>
      </p:sp>
      <p:sp>
        <p:nvSpPr>
          <p:cNvPr id="11" name="object 9">
            <a:extLst>
              <a:ext uri="{FF2B5EF4-FFF2-40B4-BE49-F238E27FC236}">
                <a16:creationId xmlns:a16="http://schemas.microsoft.com/office/drawing/2014/main" id="{93393489-8285-4C0E-206D-308E58B21F87}"/>
              </a:ext>
            </a:extLst>
          </p:cNvPr>
          <p:cNvSpPr txBox="1"/>
          <p:nvPr/>
        </p:nvSpPr>
        <p:spPr>
          <a:xfrm>
            <a:off x="155088" y="251647"/>
            <a:ext cx="16927680" cy="1872307"/>
          </a:xfrm>
          <a:prstGeom prst="rect">
            <a:avLst/>
          </a:prstGeom>
        </p:spPr>
        <p:txBody>
          <a:bodyPr vert="horz" wrap="square" lIns="0" tIns="12700" rIns="0" bIns="0" rtlCol="0" anchor="t">
            <a:spAutoFit/>
          </a:bodyPr>
          <a:lstStyle/>
          <a:p>
            <a:pPr marL="12700" algn="ctr">
              <a:spcBef>
                <a:spcPts val="100"/>
              </a:spcBef>
            </a:pPr>
            <a:r>
              <a:rPr lang="en-US" sz="3600" b="1" spc="-5">
                <a:solidFill>
                  <a:srgbClr val="832E8A"/>
                </a:solidFill>
                <a:latin typeface="Times New Roman"/>
                <a:cs typeface="Times New Roman"/>
              </a:rPr>
              <a:t>District 28 Vision, Mission &amp; Goals</a:t>
            </a:r>
          </a:p>
          <a:p>
            <a:pPr marL="12700">
              <a:spcBef>
                <a:spcPts val="100"/>
              </a:spcBef>
            </a:pPr>
            <a:r>
              <a:rPr lang="en-US" sz="2800" spc="-5">
                <a:solidFill>
                  <a:srgbClr val="832E8A"/>
                </a:solidFill>
                <a:latin typeface="Times New Roman"/>
                <a:ea typeface="Calibri"/>
                <a:cs typeface="Times New Roman"/>
              </a:rPr>
              <a:t>The United Nations' mission statement includes the line, "In this noble undertaking, cooperation, collaboration, unity, and solidarity must be the light we should seek and follow.  We commit to strive for </a:t>
            </a:r>
            <a:r>
              <a:rPr lang="en-US" sz="2800" i="1" spc="-5">
                <a:solidFill>
                  <a:srgbClr val="832E8A"/>
                </a:solidFill>
                <a:latin typeface="Times New Roman"/>
                <a:ea typeface="Calibri"/>
                <a:cs typeface="Times New Roman"/>
              </a:rPr>
              <a:t>inestimable contribution to human progress."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0A202-E504-3BDB-BFCE-2226FA8C7A8D}"/>
            </a:ext>
          </a:extLst>
        </p:cNvPr>
        <p:cNvGrpSpPr/>
        <p:nvPr/>
      </p:nvGrpSpPr>
      <p:grpSpPr>
        <a:xfrm>
          <a:off x="0" y="0"/>
          <a:ext cx="0" cy="0"/>
          <a:chOff x="0" y="0"/>
          <a:chExt cx="0" cy="0"/>
        </a:xfrm>
      </p:grpSpPr>
      <p:sp>
        <p:nvSpPr>
          <p:cNvPr id="2" name="object 25">
            <a:extLst>
              <a:ext uri="{FF2B5EF4-FFF2-40B4-BE49-F238E27FC236}">
                <a16:creationId xmlns:a16="http://schemas.microsoft.com/office/drawing/2014/main" id="{9F8D3E9C-0461-3223-D2DF-A7250A6570E6}"/>
              </a:ext>
            </a:extLst>
          </p:cNvPr>
          <p:cNvSpPr/>
          <p:nvPr/>
        </p:nvSpPr>
        <p:spPr>
          <a:xfrm>
            <a:off x="0" y="0"/>
            <a:ext cx="12713184" cy="1225244"/>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A100"/>
          </a:solidFill>
        </p:spPr>
        <p:txBody>
          <a:bodyPr wrap="square" lIns="0" tIns="0" rIns="0" bIns="0" rtlCol="0" anchor="t"/>
          <a:lstStyle/>
          <a:p>
            <a:endParaRPr lang="en-US">
              <a:highlight>
                <a:srgbClr val="FFBF00"/>
              </a:highlight>
            </a:endParaRPr>
          </a:p>
        </p:txBody>
      </p:sp>
      <p:sp>
        <p:nvSpPr>
          <p:cNvPr id="3" name="TextBox 2">
            <a:extLst>
              <a:ext uri="{FF2B5EF4-FFF2-40B4-BE49-F238E27FC236}">
                <a16:creationId xmlns:a16="http://schemas.microsoft.com/office/drawing/2014/main" id="{A5D6316F-3A11-5131-1008-C7C279DE4950}"/>
              </a:ext>
            </a:extLst>
          </p:cNvPr>
          <p:cNvSpPr txBox="1"/>
          <p:nvPr/>
        </p:nvSpPr>
        <p:spPr>
          <a:xfrm>
            <a:off x="625827" y="198853"/>
            <a:ext cx="8877993" cy="1015663"/>
          </a:xfrm>
          <a:prstGeom prst="rect">
            <a:avLst/>
          </a:prstGeom>
          <a:noFill/>
        </p:spPr>
        <p:txBody>
          <a:bodyPr wrap="square" lIns="91440" tIns="45720" rIns="91440" bIns="45720" rtlCol="0" anchor="t">
            <a:spAutoFit/>
          </a:bodyPr>
          <a:lstStyle/>
          <a:p>
            <a:r>
              <a:rPr lang="en-US" sz="6000" b="1"/>
              <a:t>D28 Mathematics Update</a:t>
            </a:r>
            <a:endParaRPr lang="en-US" sz="6000" b="1">
              <a:ea typeface="Calibri"/>
              <a:cs typeface="Calibri"/>
            </a:endParaRPr>
          </a:p>
        </p:txBody>
      </p:sp>
      <p:sp>
        <p:nvSpPr>
          <p:cNvPr id="12" name="TextBox 11">
            <a:extLst>
              <a:ext uri="{FF2B5EF4-FFF2-40B4-BE49-F238E27FC236}">
                <a16:creationId xmlns:a16="http://schemas.microsoft.com/office/drawing/2014/main" id="{EDE3DB33-BBCB-CEE3-E786-82F50FF4534A}"/>
              </a:ext>
            </a:extLst>
          </p:cNvPr>
          <p:cNvSpPr txBox="1"/>
          <p:nvPr/>
        </p:nvSpPr>
        <p:spPr>
          <a:xfrm>
            <a:off x="195408" y="1424097"/>
            <a:ext cx="16708582" cy="9694962"/>
          </a:xfrm>
          <a:prstGeom prst="rect">
            <a:avLst/>
          </a:prstGeom>
          <a:noFill/>
        </p:spPr>
        <p:txBody>
          <a:bodyPr wrap="square" lIns="91440" tIns="45720" rIns="91440" bIns="45720" anchor="t">
            <a:spAutoFit/>
          </a:bodyPr>
          <a:lstStyle/>
          <a:p>
            <a:pPr>
              <a:lnSpc>
                <a:spcPct val="200000"/>
              </a:lnSpc>
            </a:pPr>
            <a:r>
              <a:rPr lang="en-US" sz="3200" b="1">
                <a:solidFill>
                  <a:srgbClr val="000000"/>
                </a:solidFill>
              </a:rPr>
              <a:t>NYS Solves</a:t>
            </a:r>
            <a:r>
              <a:rPr lang="en-US" sz="2800" b="1">
                <a:solidFill>
                  <a:srgbClr val="000000"/>
                </a:solidFill>
              </a:rPr>
              <a:t>: </a:t>
            </a:r>
            <a:r>
              <a:rPr lang="en-US" sz="2800">
                <a:solidFill>
                  <a:srgbClr val="333333"/>
                </a:solidFill>
                <a:ea typeface="Roboto"/>
                <a:cs typeface="Roboto"/>
              </a:rPr>
              <a:t>The goal is to ensure that all New York City students develop math skills, a critical requirement for educational, career, and lifetime success.  Based on extensive research, NYC Solves will ensure that students use high-quality curricula taught by well-trained and coached teachers.</a:t>
            </a:r>
            <a:endParaRPr lang="en-US" sz="2800">
              <a:solidFill>
                <a:srgbClr val="333333"/>
              </a:solidFill>
              <a:latin typeface="Roboto"/>
              <a:ea typeface="Roboto"/>
              <a:cs typeface="Roboto"/>
            </a:endParaRPr>
          </a:p>
          <a:p>
            <a:pPr marL="457200" indent="-457200">
              <a:lnSpc>
                <a:spcPct val="200000"/>
              </a:lnSpc>
              <a:buFont typeface="Arial"/>
              <a:buChar char="•"/>
            </a:pPr>
            <a:r>
              <a:rPr lang="en-US" sz="2800" b="1">
                <a:solidFill>
                  <a:srgbClr val="333333"/>
                </a:solidFill>
                <a:latin typeface="Roboto"/>
                <a:ea typeface="Roboto"/>
                <a:cs typeface="Roboto"/>
              </a:rPr>
              <a:t>Rollout of NYCPS Shifts in Mathematics</a:t>
            </a:r>
          </a:p>
          <a:p>
            <a:pPr marL="914400" lvl="1" indent="-457200">
              <a:lnSpc>
                <a:spcPct val="200000"/>
              </a:lnSpc>
              <a:buFont typeface="Courier New"/>
              <a:buChar char="o"/>
            </a:pPr>
            <a:r>
              <a:rPr lang="en-US" sz="2800">
                <a:solidFill>
                  <a:srgbClr val="333333"/>
                </a:solidFill>
                <a:latin typeface="Roboto"/>
                <a:ea typeface="Roboto"/>
                <a:cs typeface="Roboto"/>
              </a:rPr>
              <a:t>Ongoing Professional Development with school introducing and supporting the 5 shifts</a:t>
            </a:r>
          </a:p>
          <a:p>
            <a:pPr marL="1371600" lvl="2" indent="-457200">
              <a:lnSpc>
                <a:spcPct val="200000"/>
              </a:lnSpc>
              <a:buFont typeface="Wingdings"/>
              <a:buChar char="§"/>
            </a:pPr>
            <a:r>
              <a:rPr lang="en-US" sz="2800">
                <a:solidFill>
                  <a:srgbClr val="333333"/>
                </a:solidFill>
                <a:latin typeface="Roboto"/>
                <a:ea typeface="Roboto"/>
                <a:cs typeface="Roboto"/>
              </a:rPr>
              <a:t>Beginning with sensemaking</a:t>
            </a:r>
          </a:p>
          <a:p>
            <a:pPr marL="1371600" lvl="2" indent="-457200">
              <a:lnSpc>
                <a:spcPct val="200000"/>
              </a:lnSpc>
              <a:buFont typeface="Wingdings"/>
              <a:buChar char="§"/>
            </a:pPr>
            <a:r>
              <a:rPr lang="en-US" sz="2800">
                <a:solidFill>
                  <a:srgbClr val="333333"/>
                </a:solidFill>
                <a:latin typeface="Roboto"/>
                <a:ea typeface="Roboto"/>
                <a:cs typeface="Roboto"/>
              </a:rPr>
              <a:t>Shared Low – Floor - High – Ceiling</a:t>
            </a:r>
          </a:p>
          <a:p>
            <a:pPr marL="1371600" lvl="2" indent="-457200">
              <a:lnSpc>
                <a:spcPct val="200000"/>
              </a:lnSpc>
              <a:buFont typeface="Wingdings"/>
              <a:buChar char="§"/>
            </a:pPr>
            <a:r>
              <a:rPr lang="en-US" sz="2800">
                <a:solidFill>
                  <a:srgbClr val="333333"/>
                </a:solidFill>
                <a:latin typeface="Roboto"/>
                <a:ea typeface="Roboto"/>
                <a:cs typeface="Roboto"/>
              </a:rPr>
              <a:t>Discourse to develop understanding</a:t>
            </a:r>
          </a:p>
          <a:p>
            <a:pPr marL="1371600" lvl="2" indent="-457200">
              <a:lnSpc>
                <a:spcPct val="200000"/>
              </a:lnSpc>
              <a:buFont typeface="Wingdings"/>
              <a:buChar char="§"/>
            </a:pPr>
            <a:r>
              <a:rPr lang="en-US" sz="2800">
                <a:solidFill>
                  <a:srgbClr val="333333"/>
                </a:solidFill>
                <a:latin typeface="Roboto"/>
                <a:ea typeface="Roboto"/>
                <a:cs typeface="Roboto"/>
              </a:rPr>
              <a:t>Asset – based support</a:t>
            </a:r>
          </a:p>
          <a:p>
            <a:pPr marL="1371600" lvl="2" indent="-457200">
              <a:lnSpc>
                <a:spcPct val="200000"/>
              </a:lnSpc>
              <a:buFont typeface="Wingdings"/>
              <a:buChar char="§"/>
            </a:pPr>
            <a:r>
              <a:rPr lang="en-US" sz="2800">
                <a:solidFill>
                  <a:srgbClr val="333333"/>
                </a:solidFill>
                <a:latin typeface="Roboto"/>
                <a:ea typeface="Roboto"/>
                <a:cs typeface="Roboto"/>
              </a:rPr>
              <a:t>Shared High Quality Instructional Materials (HQIM)</a:t>
            </a:r>
          </a:p>
          <a:p>
            <a:pPr marL="457200" indent="-457200">
              <a:buFont typeface="Arial,Sans-Serif"/>
              <a:buChar char="•"/>
            </a:pPr>
            <a:endParaRPr lang="en-US" sz="2800" b="1">
              <a:solidFill>
                <a:srgbClr val="333333"/>
              </a:solidFill>
              <a:latin typeface="Roboto"/>
              <a:ea typeface="Roboto"/>
              <a:cs typeface="Roboto"/>
            </a:endParaRPr>
          </a:p>
          <a:p>
            <a:pPr marL="1371600" lvl="2" indent="-457200">
              <a:buFont typeface="Wingdings"/>
              <a:buChar char="§"/>
            </a:pPr>
            <a:endParaRPr lang="en-US" sz="2800">
              <a:solidFill>
                <a:srgbClr val="333333"/>
              </a:solidFill>
              <a:latin typeface="Roboto"/>
              <a:ea typeface="Roboto"/>
              <a:cs typeface="Roboto"/>
            </a:endParaRPr>
          </a:p>
        </p:txBody>
      </p:sp>
    </p:spTree>
    <p:extLst>
      <p:ext uri="{BB962C8B-B14F-4D97-AF65-F5344CB8AC3E}">
        <p14:creationId xmlns:p14="http://schemas.microsoft.com/office/powerpoint/2010/main" val="27968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8CF0-043F-C90F-0C45-DC022961B1C2}"/>
            </a:ext>
          </a:extLst>
        </p:cNvPr>
        <p:cNvGrpSpPr/>
        <p:nvPr/>
      </p:nvGrpSpPr>
      <p:grpSpPr>
        <a:xfrm>
          <a:off x="0" y="0"/>
          <a:ext cx="0" cy="0"/>
          <a:chOff x="0" y="0"/>
          <a:chExt cx="0" cy="0"/>
        </a:xfrm>
      </p:grpSpPr>
      <p:sp>
        <p:nvSpPr>
          <p:cNvPr id="4" name="object 25">
            <a:extLst>
              <a:ext uri="{FF2B5EF4-FFF2-40B4-BE49-F238E27FC236}">
                <a16:creationId xmlns:a16="http://schemas.microsoft.com/office/drawing/2014/main" id="{8E8F5A7A-ACFD-BAB2-74A1-515D03E0B3B4}"/>
              </a:ext>
            </a:extLst>
          </p:cNvPr>
          <p:cNvSpPr/>
          <p:nvPr/>
        </p:nvSpPr>
        <p:spPr>
          <a:xfrm>
            <a:off x="0" y="0"/>
            <a:ext cx="16357600" cy="1034248"/>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nchor="t"/>
          <a:lstStyle/>
          <a:p>
            <a:endParaRPr lang="en-US" sz="4400" b="1">
              <a:latin typeface="Calibri Light"/>
              <a:ea typeface="Calibri Light"/>
              <a:cs typeface="Calibri Light"/>
            </a:endParaRPr>
          </a:p>
        </p:txBody>
      </p:sp>
      <p:sp>
        <p:nvSpPr>
          <p:cNvPr id="2" name="TextBox 1">
            <a:extLst>
              <a:ext uri="{FF2B5EF4-FFF2-40B4-BE49-F238E27FC236}">
                <a16:creationId xmlns:a16="http://schemas.microsoft.com/office/drawing/2014/main" id="{90ACA946-65C5-6048-A704-B50131E87B3B}"/>
              </a:ext>
            </a:extLst>
          </p:cNvPr>
          <p:cNvSpPr txBox="1"/>
          <p:nvPr/>
        </p:nvSpPr>
        <p:spPr>
          <a:xfrm>
            <a:off x="186943" y="1396776"/>
            <a:ext cx="186467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ea typeface="Calibri Light"/>
                <a:cs typeface="Segoe UI"/>
              </a:rPr>
              <a:t>​</a:t>
            </a:r>
            <a:endParaRPr lang="en-US" sz="2600">
              <a:latin typeface="Calibri Light"/>
              <a:ea typeface="Calibri"/>
              <a:cs typeface="Calibri"/>
            </a:endParaRPr>
          </a:p>
        </p:txBody>
      </p:sp>
      <p:sp>
        <p:nvSpPr>
          <p:cNvPr id="6" name="TextBox 5">
            <a:extLst>
              <a:ext uri="{FF2B5EF4-FFF2-40B4-BE49-F238E27FC236}">
                <a16:creationId xmlns:a16="http://schemas.microsoft.com/office/drawing/2014/main" id="{4A01539E-9666-F274-4463-47A767EC1422}"/>
              </a:ext>
            </a:extLst>
          </p:cNvPr>
          <p:cNvSpPr txBox="1"/>
          <p:nvPr/>
        </p:nvSpPr>
        <p:spPr>
          <a:xfrm>
            <a:off x="1033895" y="62886"/>
            <a:ext cx="14614813" cy="1754326"/>
          </a:xfrm>
          <a:prstGeom prst="rect">
            <a:avLst/>
          </a:prstGeom>
          <a:noFill/>
        </p:spPr>
        <p:txBody>
          <a:bodyPr wrap="square" lIns="91440" tIns="45720" rIns="91440" bIns="45720" anchor="t">
            <a:spAutoFit/>
          </a:bodyPr>
          <a:lstStyle/>
          <a:p>
            <a:r>
              <a:rPr lang="en-US" sz="6000" b="1"/>
              <a:t>D28 Attendance Snapshot</a:t>
            </a:r>
            <a:r>
              <a:rPr lang="en-US" sz="6000"/>
              <a:t>  - As of 4/30/25</a:t>
            </a:r>
          </a:p>
          <a:p>
            <a:endParaRPr lang="en-US" sz="4800" b="1">
              <a:ea typeface="Calibri"/>
              <a:cs typeface="Calibri"/>
            </a:endParaRPr>
          </a:p>
        </p:txBody>
      </p:sp>
      <p:sp>
        <p:nvSpPr>
          <p:cNvPr id="10" name="Rectangle 2">
            <a:extLst>
              <a:ext uri="{FF2B5EF4-FFF2-40B4-BE49-F238E27FC236}">
                <a16:creationId xmlns:a16="http://schemas.microsoft.com/office/drawing/2014/main" id="{46319A67-46B5-3CC3-A0F2-5A02170C8D7F}"/>
              </a:ext>
            </a:extLst>
          </p:cNvPr>
          <p:cNvSpPr>
            <a:spLocks noChangeArrowheads="1"/>
          </p:cNvSpPr>
          <p:nvPr/>
        </p:nvSpPr>
        <p:spPr bwMode="auto">
          <a:xfrm>
            <a:off x="2176463" y="4433888"/>
            <a:ext cx="190103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250E1D75-5410-79AF-6FEF-620BAA1D48C2}"/>
              </a:ext>
            </a:extLst>
          </p:cNvPr>
          <p:cNvSpPr txBox="1"/>
          <p:nvPr/>
        </p:nvSpPr>
        <p:spPr>
          <a:xfrm>
            <a:off x="1846" y="1031614"/>
            <a:ext cx="18242959" cy="5283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
              </a:spcBef>
              <a:spcAft>
                <a:spcPts val="100"/>
              </a:spcAft>
            </a:pPr>
            <a:r>
              <a:rPr lang="en-US" sz="3600" b="1">
                <a:highlight>
                  <a:srgbClr val="FFFF00"/>
                </a:highlight>
                <a:cs typeface="Segoe UI"/>
              </a:rPr>
              <a:t>DCEP - Attendance Goals</a:t>
            </a:r>
            <a:r>
              <a:rPr lang="en-US" sz="3600">
                <a:cs typeface="Segoe UI"/>
              </a:rPr>
              <a:t>​​</a:t>
            </a:r>
            <a:endParaRPr lang="en-US"/>
          </a:p>
          <a:p>
            <a:pPr marL="457200">
              <a:spcBef>
                <a:spcPts val="100"/>
              </a:spcBef>
              <a:spcAft>
                <a:spcPts val="100"/>
              </a:spcAft>
              <a:buFont typeface="Arial,Sans-Serif"/>
              <a:buChar char="•"/>
            </a:pPr>
            <a:r>
              <a:rPr lang="en-US" sz="2800">
                <a:solidFill>
                  <a:srgbClr val="009EF3"/>
                </a:solidFill>
                <a:cs typeface="Arial"/>
              </a:rPr>
              <a:t>By June 2025, we will increase district-wide attendance by </a:t>
            </a:r>
            <a:r>
              <a:rPr lang="en-US" sz="2800" b="1">
                <a:cs typeface="Arial"/>
              </a:rPr>
              <a:t>2 percentage points</a:t>
            </a:r>
            <a:r>
              <a:rPr lang="en-US" sz="2800" b="1">
                <a:solidFill>
                  <a:srgbClr val="009EF3"/>
                </a:solidFill>
                <a:cs typeface="Arial"/>
              </a:rPr>
              <a:t> </a:t>
            </a:r>
            <a:r>
              <a:rPr lang="en-US" sz="2800">
                <a:solidFill>
                  <a:srgbClr val="009EF3"/>
                </a:solidFill>
                <a:cs typeface="Arial"/>
              </a:rPr>
              <a:t>from </a:t>
            </a:r>
            <a:r>
              <a:rPr lang="en-US" sz="2800" b="1">
                <a:cs typeface="Arial"/>
              </a:rPr>
              <a:t>90.7%</a:t>
            </a:r>
            <a:r>
              <a:rPr lang="en-US" sz="2800">
                <a:cs typeface="Arial"/>
              </a:rPr>
              <a:t> to </a:t>
            </a:r>
            <a:r>
              <a:rPr lang="en-US" sz="2800" b="1">
                <a:cs typeface="Arial"/>
              </a:rPr>
              <a:t>92.7%</a:t>
            </a:r>
            <a:r>
              <a:rPr lang="en-US" sz="2800">
                <a:solidFill>
                  <a:srgbClr val="009EF3"/>
                </a:solidFill>
                <a:cs typeface="Arial"/>
              </a:rPr>
              <a:t> excluding students who are long-term international travelers.​</a:t>
            </a:r>
            <a:r>
              <a:rPr lang="en-US" sz="2800">
                <a:cs typeface="Arial"/>
              </a:rPr>
              <a:t>​</a:t>
            </a:r>
            <a:endParaRPr lang="en-US" sz="2800">
              <a:ea typeface="Calibri" panose="020F0502020204030204"/>
              <a:cs typeface="Arial"/>
            </a:endParaRPr>
          </a:p>
          <a:p>
            <a:pPr marL="457200">
              <a:spcBef>
                <a:spcPts val="100"/>
              </a:spcBef>
              <a:spcAft>
                <a:spcPts val="100"/>
              </a:spcAft>
              <a:buFont typeface="Arial,Sans-Serif"/>
              <a:buChar char="•"/>
            </a:pPr>
            <a:r>
              <a:rPr lang="en-US" sz="2800">
                <a:solidFill>
                  <a:srgbClr val="009EF3"/>
                </a:solidFill>
                <a:cs typeface="Arial"/>
              </a:rPr>
              <a:t>By June 2025, we will reduce overall chronic absenteeism by 10% of overall Chronically Absent Students EOY 23/24 from 35% to 31%, excluding students who are long-term international travelers.​</a:t>
            </a:r>
            <a:r>
              <a:rPr lang="en-US" sz="2800">
                <a:cs typeface="Arial"/>
              </a:rPr>
              <a:t>​</a:t>
            </a:r>
            <a:endParaRPr lang="en-US" sz="2800">
              <a:ea typeface="Calibri" panose="020F0502020204030204"/>
              <a:cs typeface="Arial"/>
            </a:endParaRPr>
          </a:p>
          <a:p>
            <a:pPr marL="457200">
              <a:spcBef>
                <a:spcPts val="100"/>
              </a:spcBef>
              <a:spcAft>
                <a:spcPts val="100"/>
              </a:spcAft>
              <a:buFont typeface="Arial,Sans-Serif"/>
              <a:buChar char="•"/>
            </a:pPr>
            <a:endParaRPr lang="en-US" sz="2800">
              <a:cs typeface="Arial"/>
            </a:endParaRPr>
          </a:p>
          <a:p>
            <a:pPr>
              <a:spcBef>
                <a:spcPts val="100"/>
              </a:spcBef>
              <a:spcAft>
                <a:spcPts val="100"/>
              </a:spcAft>
            </a:pPr>
            <a:r>
              <a:rPr lang="en-US" sz="3600" b="1">
                <a:highlight>
                  <a:srgbClr val="FFFF00"/>
                </a:highlight>
                <a:cs typeface="Segoe UI"/>
              </a:rPr>
              <a:t>Where are we Now: April 30, 2025</a:t>
            </a:r>
            <a:r>
              <a:rPr lang="en-US" sz="3600">
                <a:cs typeface="Segoe UI"/>
              </a:rPr>
              <a:t>​​</a:t>
            </a:r>
            <a:endParaRPr lang="en-US" sz="3600">
              <a:ea typeface="Calibri" panose="020F0502020204030204"/>
              <a:cs typeface="Segoe UI"/>
            </a:endParaRPr>
          </a:p>
          <a:p>
            <a:pPr marL="285750">
              <a:spcBef>
                <a:spcPts val="100"/>
              </a:spcBef>
              <a:spcAft>
                <a:spcPts val="100"/>
              </a:spcAft>
              <a:buFont typeface="Arial,Sans-Serif"/>
              <a:buChar char="•"/>
            </a:pPr>
            <a:r>
              <a:rPr lang="en-US" sz="2800">
                <a:solidFill>
                  <a:srgbClr val="009EF3"/>
                </a:solidFill>
                <a:cs typeface="Arial"/>
              </a:rPr>
              <a:t>YTD Overall Attendance: </a:t>
            </a:r>
            <a:r>
              <a:rPr lang="en-US" sz="2800" b="1">
                <a:cs typeface="Arial"/>
              </a:rPr>
              <a:t>92.4%</a:t>
            </a:r>
            <a:r>
              <a:rPr lang="en-US" sz="2800">
                <a:cs typeface="Arial"/>
              </a:rPr>
              <a:t> vs 90.0%</a:t>
            </a:r>
            <a:r>
              <a:rPr lang="en-US" sz="2800">
                <a:solidFill>
                  <a:srgbClr val="009EF3"/>
                </a:solidFill>
                <a:cs typeface="Arial"/>
              </a:rPr>
              <a:t> Citywide​</a:t>
            </a:r>
            <a:r>
              <a:rPr lang="en-US" sz="2800">
                <a:cs typeface="Arial"/>
              </a:rPr>
              <a:t>​ </a:t>
            </a:r>
            <a:endParaRPr lang="en-US" sz="2800">
              <a:ea typeface="Calibri" panose="020F0502020204030204"/>
              <a:cs typeface="Arial"/>
            </a:endParaRPr>
          </a:p>
          <a:p>
            <a:pPr marL="285750">
              <a:spcBef>
                <a:spcPts val="100"/>
              </a:spcBef>
              <a:spcAft>
                <a:spcPts val="100"/>
              </a:spcAft>
              <a:buFont typeface="Arial,Sans-Serif"/>
              <a:buChar char="•"/>
            </a:pPr>
            <a:r>
              <a:rPr lang="en-US" sz="2800">
                <a:solidFill>
                  <a:srgbClr val="009EF3"/>
                </a:solidFill>
                <a:cs typeface="Arial"/>
              </a:rPr>
              <a:t>Chronic Absenteeism YTD:</a:t>
            </a:r>
            <a:r>
              <a:rPr lang="en-US" sz="2800" b="1">
                <a:solidFill>
                  <a:srgbClr val="009EF3"/>
                </a:solidFill>
                <a:cs typeface="Arial"/>
              </a:rPr>
              <a:t> </a:t>
            </a:r>
            <a:r>
              <a:rPr lang="en-US" sz="2800" b="1">
                <a:cs typeface="Arial"/>
              </a:rPr>
              <a:t>31% vs 34.8% </a:t>
            </a:r>
            <a:r>
              <a:rPr lang="en-US" sz="2800" b="1">
                <a:solidFill>
                  <a:srgbClr val="000000"/>
                </a:solidFill>
                <a:cs typeface="Arial"/>
              </a:rPr>
              <a:t> </a:t>
            </a:r>
            <a:r>
              <a:rPr lang="en-US" sz="2800" b="1">
                <a:solidFill>
                  <a:srgbClr val="009EF3"/>
                </a:solidFill>
                <a:cs typeface="Arial"/>
              </a:rPr>
              <a:t>SAME DATE LAST YEAR, representing </a:t>
            </a:r>
            <a:r>
              <a:rPr lang="en-US" sz="2800" b="1">
                <a:cs typeface="Arial"/>
              </a:rPr>
              <a:t>an overall decrease</a:t>
            </a:r>
            <a:r>
              <a:rPr lang="en-US" sz="2800">
                <a:cs typeface="Arial"/>
              </a:rPr>
              <a:t>​</a:t>
            </a:r>
          </a:p>
          <a:p>
            <a:pPr marL="285750">
              <a:spcBef>
                <a:spcPts val="100"/>
              </a:spcBef>
              <a:spcAft>
                <a:spcPts val="100"/>
              </a:spcAft>
              <a:buFont typeface="Arial,Sans-Serif"/>
              <a:buChar char="•"/>
            </a:pPr>
            <a:endParaRPr lang="en-US" sz="2800">
              <a:ea typeface="Calibri" panose="020F0502020204030204"/>
              <a:cs typeface="Arial"/>
            </a:endParaRPr>
          </a:p>
          <a:p>
            <a:pPr marL="285750">
              <a:spcBef>
                <a:spcPts val="100"/>
              </a:spcBef>
              <a:spcAft>
                <a:spcPts val="100"/>
              </a:spcAft>
              <a:buFont typeface="Arial,Sans-Serif"/>
              <a:buChar char="•"/>
            </a:pPr>
            <a:r>
              <a:rPr lang="en-US" sz="2800">
                <a:ea typeface="Calibri" panose="020F0502020204030204"/>
                <a:cs typeface="Arial"/>
              </a:rPr>
              <a:t>The Data represented below shows D28 attendance improving monthly compared to last school year.</a:t>
            </a:r>
          </a:p>
        </p:txBody>
      </p:sp>
      <p:pic>
        <p:nvPicPr>
          <p:cNvPr id="5" name="Picture 4" descr="A screenshot of a graph&#10;&#10;AI-generated content may be incorrect.">
            <a:extLst>
              <a:ext uri="{FF2B5EF4-FFF2-40B4-BE49-F238E27FC236}">
                <a16:creationId xmlns:a16="http://schemas.microsoft.com/office/drawing/2014/main" id="{A33792C2-124A-9659-3466-B83DEAC25000}"/>
              </a:ext>
            </a:extLst>
          </p:cNvPr>
          <p:cNvPicPr>
            <a:picLocks noChangeAspect="1"/>
          </p:cNvPicPr>
          <p:nvPr/>
        </p:nvPicPr>
        <p:blipFill>
          <a:blip r:embed="rId2"/>
          <a:stretch>
            <a:fillRect/>
          </a:stretch>
        </p:blipFill>
        <p:spPr>
          <a:xfrm>
            <a:off x="587766" y="6484075"/>
            <a:ext cx="16404094" cy="3848987"/>
          </a:xfrm>
          <a:prstGeom prst="rect">
            <a:avLst/>
          </a:prstGeom>
        </p:spPr>
      </p:pic>
    </p:spTree>
    <p:extLst>
      <p:ext uri="{BB962C8B-B14F-4D97-AF65-F5344CB8AC3E}">
        <p14:creationId xmlns:p14="http://schemas.microsoft.com/office/powerpoint/2010/main" val="259714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0E55D-C889-23BE-F8F1-5EB4ABC0FF80}"/>
            </a:ext>
          </a:extLst>
        </p:cNvPr>
        <p:cNvGrpSpPr/>
        <p:nvPr/>
      </p:nvGrpSpPr>
      <p:grpSpPr>
        <a:xfrm>
          <a:off x="0" y="0"/>
          <a:ext cx="0" cy="0"/>
          <a:chOff x="0" y="0"/>
          <a:chExt cx="0" cy="0"/>
        </a:xfrm>
      </p:grpSpPr>
      <p:sp>
        <p:nvSpPr>
          <p:cNvPr id="16" name="object 25">
            <a:extLst>
              <a:ext uri="{FF2B5EF4-FFF2-40B4-BE49-F238E27FC236}">
                <a16:creationId xmlns:a16="http://schemas.microsoft.com/office/drawing/2014/main" id="{FDE62DF2-117F-EDA7-9275-339FB368D416}"/>
              </a:ext>
            </a:extLst>
          </p:cNvPr>
          <p:cNvSpPr/>
          <p:nvPr/>
        </p:nvSpPr>
        <p:spPr>
          <a:xfrm>
            <a:off x="0" y="0"/>
            <a:ext cx="16357600" cy="1034248"/>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nchor="t"/>
          <a:lstStyle/>
          <a:p>
            <a:endParaRPr lang="en-US" sz="4400" b="1">
              <a:latin typeface="Calibri Light"/>
              <a:ea typeface="Calibri Light"/>
              <a:cs typeface="Calibri Light"/>
            </a:endParaRPr>
          </a:p>
        </p:txBody>
      </p:sp>
      <p:sp>
        <p:nvSpPr>
          <p:cNvPr id="15" name="Text Placeholder 2">
            <a:extLst>
              <a:ext uri="{FF2B5EF4-FFF2-40B4-BE49-F238E27FC236}">
                <a16:creationId xmlns:a16="http://schemas.microsoft.com/office/drawing/2014/main" id="{A44A984D-DE1D-F329-E260-D392248F1755}"/>
              </a:ext>
            </a:extLst>
          </p:cNvPr>
          <p:cNvSpPr>
            <a:spLocks noGrp="1"/>
          </p:cNvSpPr>
          <p:nvPr/>
        </p:nvSpPr>
        <p:spPr>
          <a:xfrm>
            <a:off x="142055" y="1920582"/>
            <a:ext cx="16476499" cy="51457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320"/>
              </a:spcBef>
              <a:spcAft>
                <a:spcPts val="0"/>
              </a:spcAft>
              <a:buClr>
                <a:schemeClr val="dk2"/>
              </a:buClr>
              <a:buSzPts val="1400"/>
              <a:buFont typeface="Nunito"/>
              <a:buNone/>
              <a:defRPr sz="1300" b="0" i="0" u="none" strike="noStrike" cap="none">
                <a:solidFill>
                  <a:schemeClr val="dk2"/>
                </a:solidFill>
                <a:latin typeface="Nunito"/>
                <a:ea typeface="Nunito"/>
                <a:cs typeface="Nunito"/>
                <a:sym typeface="Nunito"/>
              </a:defRPr>
            </a:lvl1pPr>
            <a:lvl2pPr marL="914400" marR="0" lvl="1" indent="-355600" algn="l" rtl="0">
              <a:lnSpc>
                <a:spcPct val="95000"/>
              </a:lnSpc>
              <a:spcBef>
                <a:spcPts val="400"/>
              </a:spcBef>
              <a:spcAft>
                <a:spcPts val="0"/>
              </a:spcAft>
              <a:buClr>
                <a:schemeClr val="dk2"/>
              </a:buClr>
              <a:buSzPts val="2000"/>
              <a:buFont typeface="Nunito"/>
              <a:buChar char="&gt;"/>
              <a:defRPr sz="1100" b="0" i="0" u="none" strike="noStrike" cap="none">
                <a:solidFill>
                  <a:schemeClr val="dk2"/>
                </a:solidFill>
                <a:latin typeface="Nunito"/>
                <a:ea typeface="Nunito"/>
                <a:cs typeface="Nunito"/>
                <a:sym typeface="Nunito"/>
              </a:defRPr>
            </a:lvl2pPr>
            <a:lvl3pPr marL="1371600" marR="0" lvl="2" indent="-355600" algn="l" rtl="0">
              <a:lnSpc>
                <a:spcPct val="95000"/>
              </a:lnSpc>
              <a:spcBef>
                <a:spcPts val="400"/>
              </a:spcBef>
              <a:spcAft>
                <a:spcPts val="0"/>
              </a:spcAft>
              <a:buClr>
                <a:schemeClr val="dk2"/>
              </a:buClr>
              <a:buSzPts val="2000"/>
              <a:buFont typeface="Nunito"/>
              <a:buChar char="▪"/>
              <a:defRPr sz="1100" b="0" i="0" u="none" strike="noStrike" cap="none">
                <a:solidFill>
                  <a:schemeClr val="dk2"/>
                </a:solidFill>
                <a:latin typeface="Nunito"/>
                <a:ea typeface="Nunito"/>
                <a:cs typeface="Nunito"/>
                <a:sym typeface="Nunito"/>
              </a:defRPr>
            </a:lvl3pPr>
            <a:lvl4pPr marL="1828800" marR="0" lvl="3"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4pPr>
            <a:lvl5pPr marL="2286000" marR="0" lvl="4"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5pPr>
            <a:lvl6pPr marL="2743200" marR="0" lvl="5"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6pPr>
            <a:lvl7pPr marL="3200400" marR="0" lvl="6"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7pPr>
            <a:lvl8pPr marL="3657600" marR="0" lvl="7"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8pPr>
            <a:lvl9pPr marL="4114800" marR="0" lvl="8"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9pPr>
          </a:lstStyle>
          <a:p>
            <a:pPr indent="0">
              <a:lnSpc>
                <a:spcPct val="200000"/>
              </a:lnSpc>
              <a:spcBef>
                <a:spcPts val="1300"/>
              </a:spcBef>
            </a:pPr>
            <a:r>
              <a:rPr lang="en-US" sz="3600" b="1">
                <a:solidFill>
                  <a:srgbClr val="001D35"/>
                </a:solidFill>
                <a:highlight>
                  <a:srgbClr val="FFFFFF"/>
                </a:highlight>
                <a:latin typeface="Calibri"/>
                <a:ea typeface="Google Sans"/>
                <a:cs typeface="Google Sans"/>
              </a:rPr>
              <a:t>New York City public schools are implementing a </a:t>
            </a:r>
            <a:r>
              <a:rPr lang="en-US" sz="3600" b="1">
                <a:solidFill>
                  <a:srgbClr val="001D35"/>
                </a:solidFill>
                <a:highlight>
                  <a:srgbClr val="FFFF00"/>
                </a:highlight>
                <a:latin typeface="Calibri"/>
                <a:ea typeface="Google Sans"/>
                <a:cs typeface="Google Sans"/>
              </a:rPr>
              <a:t>State-mandated class size reduction plan</a:t>
            </a:r>
            <a:r>
              <a:rPr lang="en-US" sz="3600" b="1">
                <a:solidFill>
                  <a:srgbClr val="001D35"/>
                </a:solidFill>
                <a:highlight>
                  <a:srgbClr val="FFFFFF"/>
                </a:highlight>
                <a:latin typeface="Calibri"/>
                <a:ea typeface="Google Sans"/>
                <a:cs typeface="Google Sans"/>
              </a:rPr>
              <a:t>, aiming for full compliance by September 2028, phasing in schools each year.</a:t>
            </a:r>
            <a:endParaRPr lang="en-US" sz="3600" b="1">
              <a:solidFill>
                <a:srgbClr val="009EF3"/>
              </a:solidFill>
              <a:latin typeface="Calibri"/>
              <a:ea typeface="Google Sans"/>
              <a:cs typeface="Calibri" panose="020F0502020204030204" pitchFamily="34" charset="0"/>
            </a:endParaRPr>
          </a:p>
          <a:p>
            <a:pPr indent="0">
              <a:lnSpc>
                <a:spcPct val="200000"/>
              </a:lnSpc>
              <a:spcBef>
                <a:spcPts val="1300"/>
              </a:spcBef>
            </a:pPr>
            <a:r>
              <a:rPr lang="en-US" sz="3600">
                <a:solidFill>
                  <a:srgbClr val="001D35"/>
                </a:solidFill>
                <a:highlight>
                  <a:srgbClr val="FFFFFF"/>
                </a:highlight>
                <a:latin typeface="Calibri"/>
                <a:ea typeface="Google Sans"/>
                <a:cs typeface="Google Sans"/>
              </a:rPr>
              <a:t>The plan requires kindergarten through third grade classes to have no more than 20 students, grades 4-8 no more than 23, and high school classes no more than 25. </a:t>
            </a:r>
            <a:endParaRPr lang="en-US" sz="3600" b="1">
              <a:solidFill>
                <a:srgbClr val="009EF3"/>
              </a:solidFill>
              <a:latin typeface="Calibri"/>
              <a:ea typeface="Google Sans"/>
              <a:cs typeface="Calibri" panose="020F0502020204030204" pitchFamily="34" charset="0"/>
            </a:endParaRPr>
          </a:p>
          <a:p>
            <a:pPr indent="0">
              <a:lnSpc>
                <a:spcPct val="200000"/>
              </a:lnSpc>
              <a:spcBef>
                <a:spcPts val="1300"/>
              </a:spcBef>
            </a:pPr>
            <a:r>
              <a:rPr lang="en-US" sz="3600">
                <a:solidFill>
                  <a:srgbClr val="001D35"/>
                </a:solidFill>
                <a:highlight>
                  <a:srgbClr val="FFFFFF"/>
                </a:highlight>
                <a:latin typeface="Calibri"/>
                <a:cs typeface="Calibri"/>
              </a:rPr>
              <a:t>D28 has received funding allocations for approximately 119 new teachers and 4 AP's across the district for our approved schools.</a:t>
            </a:r>
            <a:endParaRPr lang="en-US" sz="3600">
              <a:solidFill>
                <a:srgbClr val="001D35"/>
              </a:solidFill>
              <a:highlight>
                <a:srgbClr val="FFFFFF"/>
              </a:highlight>
              <a:latin typeface="Calibri"/>
              <a:cs typeface="Calibri" panose="020F0502020204030204" pitchFamily="34" charset="0"/>
            </a:endParaRPr>
          </a:p>
          <a:p>
            <a:pPr>
              <a:lnSpc>
                <a:spcPct val="150000"/>
              </a:lnSpc>
            </a:pPr>
            <a:endParaRPr lang="en-US" sz="1800">
              <a:solidFill>
                <a:srgbClr val="001D35"/>
              </a:solidFill>
              <a:latin typeface="Google Sans"/>
              <a:cs typeface="Calibri" panose="020F0502020204030204" pitchFamily="34" charset="0"/>
            </a:endParaRPr>
          </a:p>
        </p:txBody>
      </p:sp>
      <p:sp>
        <p:nvSpPr>
          <p:cNvPr id="11" name="TextBox 10">
            <a:extLst>
              <a:ext uri="{FF2B5EF4-FFF2-40B4-BE49-F238E27FC236}">
                <a16:creationId xmlns:a16="http://schemas.microsoft.com/office/drawing/2014/main" id="{B7B1F53F-6737-4FE2-819C-2F3DD2C9D482}"/>
              </a:ext>
            </a:extLst>
          </p:cNvPr>
          <p:cNvSpPr txBox="1"/>
          <p:nvPr/>
        </p:nvSpPr>
        <p:spPr>
          <a:xfrm>
            <a:off x="357369" y="362719"/>
            <a:ext cx="11270410" cy="769441"/>
          </a:xfrm>
          <a:prstGeom prst="rect">
            <a:avLst/>
          </a:prstGeom>
          <a:noFill/>
        </p:spPr>
        <p:txBody>
          <a:bodyPr wrap="square">
            <a:spAutoFit/>
          </a:bodyPr>
          <a:lstStyle/>
          <a:p>
            <a:r>
              <a:rPr lang="en-US" sz="4400" b="1"/>
              <a:t>District 28: Class Size Reduction Recipients</a:t>
            </a:r>
          </a:p>
        </p:txBody>
      </p:sp>
    </p:spTree>
    <p:extLst>
      <p:ext uri="{BB962C8B-B14F-4D97-AF65-F5344CB8AC3E}">
        <p14:creationId xmlns:p14="http://schemas.microsoft.com/office/powerpoint/2010/main" val="3954654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F2A75-3A35-F2EA-5683-450B1F09C11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0D4D628-38BC-0BD7-DA38-1ADCDCFC2F6B}"/>
              </a:ext>
            </a:extLst>
          </p:cNvPr>
          <p:cNvGrpSpPr/>
          <p:nvPr/>
        </p:nvGrpSpPr>
        <p:grpSpPr>
          <a:xfrm>
            <a:off x="0" y="0"/>
            <a:ext cx="13420578" cy="1225244"/>
            <a:chOff x="-1" y="546100"/>
            <a:chExt cx="7755187" cy="828000"/>
          </a:xfrm>
          <a:solidFill>
            <a:srgbClr val="FFFF00"/>
          </a:solidFill>
        </p:grpSpPr>
        <p:grpSp>
          <p:nvGrpSpPr>
            <p:cNvPr id="4" name="Group 3">
              <a:extLst>
                <a:ext uri="{FF2B5EF4-FFF2-40B4-BE49-F238E27FC236}">
                  <a16:creationId xmlns:a16="http://schemas.microsoft.com/office/drawing/2014/main" id="{612AFF2F-06B6-2DBC-4A79-E06FED684145}"/>
                </a:ext>
              </a:extLst>
            </p:cNvPr>
            <p:cNvGrpSpPr/>
            <p:nvPr/>
          </p:nvGrpSpPr>
          <p:grpSpPr>
            <a:xfrm>
              <a:off x="-1" y="546100"/>
              <a:ext cx="3942557" cy="828000"/>
              <a:chOff x="-1" y="546100"/>
              <a:chExt cx="3942557" cy="828000"/>
            </a:xfrm>
            <a:grpFill/>
          </p:grpSpPr>
          <p:sp>
            <p:nvSpPr>
              <p:cNvPr id="8" name="object 25">
                <a:extLst>
                  <a:ext uri="{FF2B5EF4-FFF2-40B4-BE49-F238E27FC236}">
                    <a16:creationId xmlns:a16="http://schemas.microsoft.com/office/drawing/2014/main" id="{EA81797B-B3DB-316F-E074-D576593CBD8A}"/>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A100"/>
              </a:solidFill>
            </p:spPr>
            <p:txBody>
              <a:bodyPr wrap="square" lIns="0" tIns="0" rIns="0" bIns="0" rtlCol="0"/>
              <a:lstStyle/>
              <a:p>
                <a:endParaRPr>
                  <a:highlight>
                    <a:srgbClr val="FFBF00"/>
                  </a:highlight>
                  <a:latin typeface="Calibri Light"/>
                  <a:ea typeface="Calibri Light"/>
                  <a:cs typeface="Calibri Light"/>
                </a:endParaRPr>
              </a:p>
            </p:txBody>
          </p:sp>
          <p:sp>
            <p:nvSpPr>
              <p:cNvPr id="9" name="object 25">
                <a:extLst>
                  <a:ext uri="{FF2B5EF4-FFF2-40B4-BE49-F238E27FC236}">
                    <a16:creationId xmlns:a16="http://schemas.microsoft.com/office/drawing/2014/main" id="{0D0B8A0C-DC8A-F80A-6C72-8D1AD7B5EA97}"/>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a:highlight>
                    <a:srgbClr val="FFBF00"/>
                  </a:highlight>
                  <a:latin typeface="Calibri Light"/>
                  <a:ea typeface="Calibri Light"/>
                  <a:cs typeface="Calibri Light"/>
                </a:endParaRPr>
              </a:p>
            </p:txBody>
          </p:sp>
        </p:grpSp>
        <p:grpSp>
          <p:nvGrpSpPr>
            <p:cNvPr id="5" name="Group 4">
              <a:extLst>
                <a:ext uri="{FF2B5EF4-FFF2-40B4-BE49-F238E27FC236}">
                  <a16:creationId xmlns:a16="http://schemas.microsoft.com/office/drawing/2014/main" id="{7E96D207-F5E0-7CCD-E816-E8E10D90010A}"/>
                </a:ext>
              </a:extLst>
            </p:cNvPr>
            <p:cNvGrpSpPr/>
            <p:nvPr/>
          </p:nvGrpSpPr>
          <p:grpSpPr>
            <a:xfrm>
              <a:off x="408772" y="546100"/>
              <a:ext cx="7346414" cy="828000"/>
              <a:chOff x="-277028" y="546100"/>
              <a:chExt cx="7346414" cy="828000"/>
            </a:xfrm>
            <a:grpFill/>
          </p:grpSpPr>
          <p:sp>
            <p:nvSpPr>
              <p:cNvPr id="6" name="object 25">
                <a:extLst>
                  <a:ext uri="{FF2B5EF4-FFF2-40B4-BE49-F238E27FC236}">
                    <a16:creationId xmlns:a16="http://schemas.microsoft.com/office/drawing/2014/main" id="{47E3F9D2-4B58-CAAB-C26B-BDC479FAFED5}"/>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a:highlight>
                    <a:srgbClr val="FFBF00"/>
                  </a:highlight>
                  <a:latin typeface="Calibri Light"/>
                  <a:ea typeface="Calibri Light"/>
                  <a:cs typeface="Calibri Light"/>
                </a:endParaRPr>
              </a:p>
            </p:txBody>
          </p:sp>
          <p:sp>
            <p:nvSpPr>
              <p:cNvPr id="7" name="object 25">
                <a:extLst>
                  <a:ext uri="{FF2B5EF4-FFF2-40B4-BE49-F238E27FC236}">
                    <a16:creationId xmlns:a16="http://schemas.microsoft.com/office/drawing/2014/main" id="{EEC13E38-6675-8445-8C09-268E2D335A63}"/>
                  </a:ext>
                </a:extLst>
              </p:cNvPr>
              <p:cNvSpPr/>
              <p:nvPr/>
            </p:nvSpPr>
            <p:spPr>
              <a:xfrm>
                <a:off x="-277028" y="546100"/>
                <a:ext cx="7346414"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A100"/>
              </a:solidFill>
            </p:spPr>
            <p:txBody>
              <a:bodyPr wrap="square" lIns="0" tIns="0" rIns="0" bIns="0" rtlCol="0" anchor="t"/>
              <a:lstStyle/>
              <a:p>
                <a:r>
                  <a:rPr lang="en-US" sz="7200" b="1"/>
                  <a:t>NYS State Testing - Underway</a:t>
                </a:r>
              </a:p>
            </p:txBody>
          </p:sp>
        </p:grpSp>
      </p:grpSp>
      <p:sp>
        <p:nvSpPr>
          <p:cNvPr id="15" name="Text Placeholder 2">
            <a:extLst>
              <a:ext uri="{FF2B5EF4-FFF2-40B4-BE49-F238E27FC236}">
                <a16:creationId xmlns:a16="http://schemas.microsoft.com/office/drawing/2014/main" id="{95CFF983-6672-793F-1454-AEB2326D041A}"/>
              </a:ext>
            </a:extLst>
          </p:cNvPr>
          <p:cNvSpPr>
            <a:spLocks noGrp="1"/>
          </p:cNvSpPr>
          <p:nvPr/>
        </p:nvSpPr>
        <p:spPr>
          <a:xfrm>
            <a:off x="519919" y="1225244"/>
            <a:ext cx="16400881" cy="51457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320"/>
              </a:spcBef>
              <a:spcAft>
                <a:spcPts val="0"/>
              </a:spcAft>
              <a:buClr>
                <a:schemeClr val="dk2"/>
              </a:buClr>
              <a:buSzPts val="1400"/>
              <a:buFont typeface="Nunito"/>
              <a:buNone/>
              <a:defRPr sz="1300" b="0" i="0" u="none" strike="noStrike" cap="none">
                <a:solidFill>
                  <a:schemeClr val="dk2"/>
                </a:solidFill>
                <a:latin typeface="Nunito"/>
                <a:ea typeface="Nunito"/>
                <a:cs typeface="Nunito"/>
                <a:sym typeface="Nunito"/>
              </a:defRPr>
            </a:lvl1pPr>
            <a:lvl2pPr marL="914400" marR="0" lvl="1" indent="-355600" algn="l" rtl="0">
              <a:lnSpc>
                <a:spcPct val="95000"/>
              </a:lnSpc>
              <a:spcBef>
                <a:spcPts val="400"/>
              </a:spcBef>
              <a:spcAft>
                <a:spcPts val="0"/>
              </a:spcAft>
              <a:buClr>
                <a:schemeClr val="dk2"/>
              </a:buClr>
              <a:buSzPts val="2000"/>
              <a:buFont typeface="Nunito"/>
              <a:buChar char="&gt;"/>
              <a:defRPr sz="1100" b="0" i="0" u="none" strike="noStrike" cap="none">
                <a:solidFill>
                  <a:schemeClr val="dk2"/>
                </a:solidFill>
                <a:latin typeface="Nunito"/>
                <a:ea typeface="Nunito"/>
                <a:cs typeface="Nunito"/>
                <a:sym typeface="Nunito"/>
              </a:defRPr>
            </a:lvl2pPr>
            <a:lvl3pPr marL="1371600" marR="0" lvl="2" indent="-355600" algn="l" rtl="0">
              <a:lnSpc>
                <a:spcPct val="95000"/>
              </a:lnSpc>
              <a:spcBef>
                <a:spcPts val="400"/>
              </a:spcBef>
              <a:spcAft>
                <a:spcPts val="0"/>
              </a:spcAft>
              <a:buClr>
                <a:schemeClr val="dk2"/>
              </a:buClr>
              <a:buSzPts val="2000"/>
              <a:buFont typeface="Nunito"/>
              <a:buChar char="▪"/>
              <a:defRPr sz="1100" b="0" i="0" u="none" strike="noStrike" cap="none">
                <a:solidFill>
                  <a:schemeClr val="dk2"/>
                </a:solidFill>
                <a:latin typeface="Nunito"/>
                <a:ea typeface="Nunito"/>
                <a:cs typeface="Nunito"/>
                <a:sym typeface="Nunito"/>
              </a:defRPr>
            </a:lvl3pPr>
            <a:lvl4pPr marL="1828800" marR="0" lvl="3"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4pPr>
            <a:lvl5pPr marL="2286000" marR="0" lvl="4"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5pPr>
            <a:lvl6pPr marL="2743200" marR="0" lvl="5"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6pPr>
            <a:lvl7pPr marL="3200400" marR="0" lvl="6"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7pPr>
            <a:lvl8pPr marL="3657600" marR="0" lvl="7"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8pPr>
            <a:lvl9pPr marL="4114800" marR="0" lvl="8"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9pPr>
          </a:lstStyle>
          <a:p>
            <a:pPr>
              <a:lnSpc>
                <a:spcPct val="150000"/>
              </a:lnSpc>
            </a:pPr>
            <a:endParaRPr lang="en-US" sz="3600" b="1">
              <a:solidFill>
                <a:srgbClr val="009EF3"/>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6566E31-1D26-2678-CEDC-0F4C2557F044}"/>
              </a:ext>
            </a:extLst>
          </p:cNvPr>
          <p:cNvSpPr txBox="1"/>
          <p:nvPr/>
        </p:nvSpPr>
        <p:spPr>
          <a:xfrm>
            <a:off x="0" y="1454727"/>
            <a:ext cx="18807545" cy="6931449"/>
          </a:xfrm>
          <a:prstGeom prst="rect">
            <a:avLst/>
          </a:prstGeom>
          <a:noFill/>
        </p:spPr>
        <p:txBody>
          <a:bodyPr wrap="square" lIns="91440" tIns="45720" rIns="91440" bIns="45720" anchor="t">
            <a:spAutoFit/>
          </a:bodyPr>
          <a:lstStyle/>
          <a:p>
            <a:pPr>
              <a:lnSpc>
                <a:spcPct val="200000"/>
              </a:lnSpc>
            </a:pPr>
            <a:r>
              <a:rPr lang="en-US" sz="3600" b="1">
                <a:ea typeface="+mn-lt"/>
                <a:cs typeface="+mn-lt"/>
              </a:rPr>
              <a:t>State testing is underway, and our district is proud to support every school throughout this important time.  Parents, let's rally behind our amazing students—encouraging them to stay positive, focused, and to do their very best.  We believe in their potential and know they’re capable of achieving great things!</a:t>
            </a:r>
            <a:r>
              <a:rPr lang="en-US" sz="3600" b="1"/>
              <a:t>🌟</a:t>
            </a:r>
            <a:endParaRPr lang="en-US"/>
          </a:p>
          <a:p>
            <a:pPr marL="571500" indent="-571500">
              <a:lnSpc>
                <a:spcPct val="150000"/>
              </a:lnSpc>
              <a:buFont typeface="Arial"/>
              <a:buChar char="•"/>
            </a:pPr>
            <a:r>
              <a:rPr lang="en-US" sz="3600">
                <a:ea typeface="Calibri"/>
                <a:cs typeface="Calibri"/>
              </a:rPr>
              <a:t>NY State Mathematics Assessment Grades 3-5</a:t>
            </a:r>
          </a:p>
          <a:p>
            <a:pPr marL="571500" indent="-571500">
              <a:lnSpc>
                <a:spcPct val="150000"/>
              </a:lnSpc>
              <a:buFont typeface="Arial"/>
              <a:buChar char="•"/>
            </a:pPr>
            <a:r>
              <a:rPr lang="en-US" sz="3600">
                <a:ea typeface="Calibri"/>
                <a:cs typeface="Calibri"/>
              </a:rPr>
              <a:t>NY State Ela Assessments Grades 3-5</a:t>
            </a:r>
          </a:p>
          <a:p>
            <a:pPr marL="571500" indent="-571500">
              <a:lnSpc>
                <a:spcPct val="150000"/>
              </a:lnSpc>
              <a:buFont typeface="Arial"/>
              <a:buChar char="•"/>
            </a:pPr>
            <a:r>
              <a:rPr lang="en-US" sz="3600">
                <a:ea typeface="Calibri"/>
                <a:cs typeface="Calibri"/>
              </a:rPr>
              <a:t>NYSESLAT – all English Language Learners (ELL)  Students K - 12</a:t>
            </a:r>
          </a:p>
        </p:txBody>
      </p:sp>
      <p:pic>
        <p:nvPicPr>
          <p:cNvPr id="11" name="Picture 10">
            <a:extLst>
              <a:ext uri="{FF2B5EF4-FFF2-40B4-BE49-F238E27FC236}">
                <a16:creationId xmlns:a16="http://schemas.microsoft.com/office/drawing/2014/main" id="{80DA8B88-4A29-CF10-87E6-9201861E42EB}"/>
              </a:ext>
            </a:extLst>
          </p:cNvPr>
          <p:cNvPicPr>
            <a:picLocks noChangeAspect="1"/>
          </p:cNvPicPr>
          <p:nvPr/>
        </p:nvPicPr>
        <p:blipFill>
          <a:blip r:embed="rId2"/>
          <a:stretch>
            <a:fillRect/>
          </a:stretch>
        </p:blipFill>
        <p:spPr>
          <a:xfrm>
            <a:off x="14506382" y="4917985"/>
            <a:ext cx="4503931" cy="5775415"/>
          </a:xfrm>
          <a:prstGeom prst="rect">
            <a:avLst/>
          </a:prstGeom>
        </p:spPr>
      </p:pic>
    </p:spTree>
    <p:extLst>
      <p:ext uri="{BB962C8B-B14F-4D97-AF65-F5344CB8AC3E}">
        <p14:creationId xmlns:p14="http://schemas.microsoft.com/office/powerpoint/2010/main" val="105609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0C08D-64D2-F79E-2332-4EE392BDE86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FC7DED4-FB72-9699-DB3C-23B299744E51}"/>
              </a:ext>
            </a:extLst>
          </p:cNvPr>
          <p:cNvGrpSpPr/>
          <p:nvPr/>
        </p:nvGrpSpPr>
        <p:grpSpPr>
          <a:xfrm>
            <a:off x="0" y="0"/>
            <a:ext cx="13420578" cy="1225244"/>
            <a:chOff x="-1" y="546100"/>
            <a:chExt cx="7755187" cy="828000"/>
          </a:xfrm>
          <a:solidFill>
            <a:srgbClr val="FFFF00"/>
          </a:solidFill>
        </p:grpSpPr>
        <p:grpSp>
          <p:nvGrpSpPr>
            <p:cNvPr id="4" name="Group 3">
              <a:extLst>
                <a:ext uri="{FF2B5EF4-FFF2-40B4-BE49-F238E27FC236}">
                  <a16:creationId xmlns:a16="http://schemas.microsoft.com/office/drawing/2014/main" id="{9F1F06D7-9140-4FCE-7D53-F8C0B8ADF4CC}"/>
                </a:ext>
              </a:extLst>
            </p:cNvPr>
            <p:cNvGrpSpPr/>
            <p:nvPr/>
          </p:nvGrpSpPr>
          <p:grpSpPr>
            <a:xfrm>
              <a:off x="-1" y="546100"/>
              <a:ext cx="3942557" cy="828000"/>
              <a:chOff x="-1" y="546100"/>
              <a:chExt cx="3942557" cy="828000"/>
            </a:xfrm>
            <a:grpFill/>
          </p:grpSpPr>
          <p:sp>
            <p:nvSpPr>
              <p:cNvPr id="8" name="object 25">
                <a:extLst>
                  <a:ext uri="{FF2B5EF4-FFF2-40B4-BE49-F238E27FC236}">
                    <a16:creationId xmlns:a16="http://schemas.microsoft.com/office/drawing/2014/main" id="{F0732397-0672-D529-22E4-86804B728EB0}"/>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9EF3"/>
              </a:solidFill>
            </p:spPr>
            <p:txBody>
              <a:bodyPr wrap="square" lIns="0" tIns="0" rIns="0" bIns="0" rtlCol="0"/>
              <a:lstStyle/>
              <a:p>
                <a:endParaRPr>
                  <a:highlight>
                    <a:srgbClr val="FFBF00"/>
                  </a:highlight>
                  <a:latin typeface="Calibri Light"/>
                  <a:ea typeface="Calibri Light"/>
                  <a:cs typeface="Calibri Light"/>
                </a:endParaRPr>
              </a:p>
            </p:txBody>
          </p:sp>
          <p:sp>
            <p:nvSpPr>
              <p:cNvPr id="9" name="object 25">
                <a:extLst>
                  <a:ext uri="{FF2B5EF4-FFF2-40B4-BE49-F238E27FC236}">
                    <a16:creationId xmlns:a16="http://schemas.microsoft.com/office/drawing/2014/main" id="{C9CFB8E7-B2DB-789B-F0CE-3526369CACA2}"/>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9EF3"/>
              </a:solidFill>
            </p:spPr>
            <p:txBody>
              <a:bodyPr wrap="square" lIns="0" tIns="0" rIns="0" bIns="0" rtlCol="0"/>
              <a:lstStyle/>
              <a:p>
                <a:endParaRPr>
                  <a:highlight>
                    <a:srgbClr val="FFBF00"/>
                  </a:highlight>
                  <a:latin typeface="Calibri Light"/>
                  <a:ea typeface="Calibri Light"/>
                  <a:cs typeface="Calibri Light"/>
                </a:endParaRPr>
              </a:p>
            </p:txBody>
          </p:sp>
        </p:grpSp>
        <p:grpSp>
          <p:nvGrpSpPr>
            <p:cNvPr id="5" name="Group 4">
              <a:extLst>
                <a:ext uri="{FF2B5EF4-FFF2-40B4-BE49-F238E27FC236}">
                  <a16:creationId xmlns:a16="http://schemas.microsoft.com/office/drawing/2014/main" id="{FE1D6E1E-B31B-15FC-EA18-8BBFB03F578B}"/>
                </a:ext>
              </a:extLst>
            </p:cNvPr>
            <p:cNvGrpSpPr/>
            <p:nvPr/>
          </p:nvGrpSpPr>
          <p:grpSpPr>
            <a:xfrm>
              <a:off x="408772" y="546100"/>
              <a:ext cx="7346414" cy="828000"/>
              <a:chOff x="-277028" y="546100"/>
              <a:chExt cx="7346414" cy="828000"/>
            </a:xfrm>
            <a:grpFill/>
          </p:grpSpPr>
          <p:sp>
            <p:nvSpPr>
              <p:cNvPr id="6" name="object 25">
                <a:extLst>
                  <a:ext uri="{FF2B5EF4-FFF2-40B4-BE49-F238E27FC236}">
                    <a16:creationId xmlns:a16="http://schemas.microsoft.com/office/drawing/2014/main" id="{6B29B3D6-53BD-325A-4A7D-1D0499560D0B}"/>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9EF3"/>
              </a:solidFill>
            </p:spPr>
            <p:txBody>
              <a:bodyPr wrap="square" lIns="0" tIns="0" rIns="0" bIns="0" rtlCol="0"/>
              <a:lstStyle/>
              <a:p>
                <a:endParaRPr>
                  <a:highlight>
                    <a:srgbClr val="FFBF00"/>
                  </a:highlight>
                  <a:latin typeface="Calibri Light"/>
                  <a:ea typeface="Calibri Light"/>
                  <a:cs typeface="Calibri Light"/>
                </a:endParaRPr>
              </a:p>
            </p:txBody>
          </p:sp>
          <p:sp>
            <p:nvSpPr>
              <p:cNvPr id="7" name="object 25">
                <a:extLst>
                  <a:ext uri="{FF2B5EF4-FFF2-40B4-BE49-F238E27FC236}">
                    <a16:creationId xmlns:a16="http://schemas.microsoft.com/office/drawing/2014/main" id="{DB20447C-3DC5-350C-721B-C3F5E0F97881}"/>
                  </a:ext>
                </a:extLst>
              </p:cNvPr>
              <p:cNvSpPr/>
              <p:nvPr/>
            </p:nvSpPr>
            <p:spPr>
              <a:xfrm>
                <a:off x="-277028" y="546100"/>
                <a:ext cx="7346414"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9EF3"/>
              </a:solidFill>
            </p:spPr>
            <p:txBody>
              <a:bodyPr wrap="square" lIns="0" tIns="0" rIns="0" bIns="0" rtlCol="0" anchor="t"/>
              <a:lstStyle/>
              <a:p>
                <a:endParaRPr lang="en-US">
                  <a:highlight>
                    <a:srgbClr val="FFBF00"/>
                  </a:highlight>
                  <a:latin typeface="Calibri Light"/>
                  <a:ea typeface="Calibri Light"/>
                  <a:cs typeface="Calibri Light"/>
                </a:endParaRPr>
              </a:p>
            </p:txBody>
          </p:sp>
        </p:grpSp>
      </p:grpSp>
      <p:sp>
        <p:nvSpPr>
          <p:cNvPr id="15" name="Text Placeholder 2">
            <a:extLst>
              <a:ext uri="{FF2B5EF4-FFF2-40B4-BE49-F238E27FC236}">
                <a16:creationId xmlns:a16="http://schemas.microsoft.com/office/drawing/2014/main" id="{2764F33E-37AE-E3D9-2CF9-B3AE74FDF346}"/>
              </a:ext>
            </a:extLst>
          </p:cNvPr>
          <p:cNvSpPr>
            <a:spLocks noGrp="1"/>
          </p:cNvSpPr>
          <p:nvPr/>
        </p:nvSpPr>
        <p:spPr>
          <a:xfrm>
            <a:off x="519919" y="1225244"/>
            <a:ext cx="16400881" cy="51457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320"/>
              </a:spcBef>
              <a:spcAft>
                <a:spcPts val="0"/>
              </a:spcAft>
              <a:buClr>
                <a:schemeClr val="dk2"/>
              </a:buClr>
              <a:buSzPts val="1400"/>
              <a:buFont typeface="Nunito"/>
              <a:buNone/>
              <a:defRPr sz="1300" b="0" i="0" u="none" strike="noStrike" cap="none">
                <a:solidFill>
                  <a:schemeClr val="dk2"/>
                </a:solidFill>
                <a:latin typeface="Nunito"/>
                <a:ea typeface="Nunito"/>
                <a:cs typeface="Nunito"/>
                <a:sym typeface="Nunito"/>
              </a:defRPr>
            </a:lvl1pPr>
            <a:lvl2pPr marL="914400" marR="0" lvl="1" indent="-355600" algn="l" rtl="0">
              <a:lnSpc>
                <a:spcPct val="95000"/>
              </a:lnSpc>
              <a:spcBef>
                <a:spcPts val="400"/>
              </a:spcBef>
              <a:spcAft>
                <a:spcPts val="0"/>
              </a:spcAft>
              <a:buClr>
                <a:schemeClr val="dk2"/>
              </a:buClr>
              <a:buSzPts val="2000"/>
              <a:buFont typeface="Nunito"/>
              <a:buChar char="&gt;"/>
              <a:defRPr sz="1100" b="0" i="0" u="none" strike="noStrike" cap="none">
                <a:solidFill>
                  <a:schemeClr val="dk2"/>
                </a:solidFill>
                <a:latin typeface="Nunito"/>
                <a:ea typeface="Nunito"/>
                <a:cs typeface="Nunito"/>
                <a:sym typeface="Nunito"/>
              </a:defRPr>
            </a:lvl2pPr>
            <a:lvl3pPr marL="1371600" marR="0" lvl="2" indent="-355600" algn="l" rtl="0">
              <a:lnSpc>
                <a:spcPct val="95000"/>
              </a:lnSpc>
              <a:spcBef>
                <a:spcPts val="400"/>
              </a:spcBef>
              <a:spcAft>
                <a:spcPts val="0"/>
              </a:spcAft>
              <a:buClr>
                <a:schemeClr val="dk2"/>
              </a:buClr>
              <a:buSzPts val="2000"/>
              <a:buFont typeface="Nunito"/>
              <a:buChar char="▪"/>
              <a:defRPr sz="1100" b="0" i="0" u="none" strike="noStrike" cap="none">
                <a:solidFill>
                  <a:schemeClr val="dk2"/>
                </a:solidFill>
                <a:latin typeface="Nunito"/>
                <a:ea typeface="Nunito"/>
                <a:cs typeface="Nunito"/>
                <a:sym typeface="Nunito"/>
              </a:defRPr>
            </a:lvl3pPr>
            <a:lvl4pPr marL="1828800" marR="0" lvl="3"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4pPr>
            <a:lvl5pPr marL="2286000" marR="0" lvl="4"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5pPr>
            <a:lvl6pPr marL="2743200" marR="0" lvl="5"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6pPr>
            <a:lvl7pPr marL="3200400" marR="0" lvl="6"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7pPr>
            <a:lvl8pPr marL="3657600" marR="0" lvl="7"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8pPr>
            <a:lvl9pPr marL="4114800" marR="0" lvl="8"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9pPr>
          </a:lstStyle>
          <a:p>
            <a:pPr>
              <a:lnSpc>
                <a:spcPct val="150000"/>
              </a:lnSpc>
            </a:pPr>
            <a:endParaRPr lang="en-US" sz="3600" b="1">
              <a:solidFill>
                <a:srgbClr val="009EF3"/>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6A0B1813-8E1A-A383-539E-7460F036614A}"/>
              </a:ext>
            </a:extLst>
          </p:cNvPr>
          <p:cNvPicPr>
            <a:picLocks noChangeAspect="1"/>
          </p:cNvPicPr>
          <p:nvPr/>
        </p:nvPicPr>
        <p:blipFill>
          <a:blip r:embed="rId2"/>
          <a:stretch>
            <a:fillRect/>
          </a:stretch>
        </p:blipFill>
        <p:spPr>
          <a:xfrm>
            <a:off x="14531926" y="0"/>
            <a:ext cx="4478387" cy="6096000"/>
          </a:xfrm>
          <a:prstGeom prst="rect">
            <a:avLst/>
          </a:prstGeom>
        </p:spPr>
      </p:pic>
      <p:pic>
        <p:nvPicPr>
          <p:cNvPr id="3" name="Picture 2">
            <a:extLst>
              <a:ext uri="{FF2B5EF4-FFF2-40B4-BE49-F238E27FC236}">
                <a16:creationId xmlns:a16="http://schemas.microsoft.com/office/drawing/2014/main" id="{FA961760-5521-95FA-C6F8-91731505E049}"/>
              </a:ext>
            </a:extLst>
          </p:cNvPr>
          <p:cNvPicPr>
            <a:picLocks noChangeAspect="1"/>
          </p:cNvPicPr>
          <p:nvPr/>
        </p:nvPicPr>
        <p:blipFill>
          <a:blip r:embed="rId3"/>
          <a:stretch>
            <a:fillRect/>
          </a:stretch>
        </p:blipFill>
        <p:spPr>
          <a:xfrm>
            <a:off x="11689667" y="6091901"/>
            <a:ext cx="7320646" cy="4525577"/>
          </a:xfrm>
          <a:prstGeom prst="rect">
            <a:avLst/>
          </a:prstGeom>
        </p:spPr>
      </p:pic>
      <p:sp>
        <p:nvSpPr>
          <p:cNvPr id="11" name="TextBox 10">
            <a:extLst>
              <a:ext uri="{FF2B5EF4-FFF2-40B4-BE49-F238E27FC236}">
                <a16:creationId xmlns:a16="http://schemas.microsoft.com/office/drawing/2014/main" id="{7A4BE810-6650-A89A-032D-9ECAB40351BB}"/>
              </a:ext>
            </a:extLst>
          </p:cNvPr>
          <p:cNvSpPr txBox="1"/>
          <p:nvPr/>
        </p:nvSpPr>
        <p:spPr>
          <a:xfrm>
            <a:off x="519919" y="275514"/>
            <a:ext cx="12027877" cy="830997"/>
          </a:xfrm>
          <a:prstGeom prst="rect">
            <a:avLst/>
          </a:prstGeom>
          <a:noFill/>
        </p:spPr>
        <p:txBody>
          <a:bodyPr wrap="square" rtlCol="0">
            <a:spAutoFit/>
          </a:bodyPr>
          <a:lstStyle/>
          <a:p>
            <a:r>
              <a:rPr lang="en-US" sz="4800" b="1"/>
              <a:t>NYC READS/ NYC SOLVES ANNOUNCEMENT </a:t>
            </a:r>
          </a:p>
        </p:txBody>
      </p:sp>
      <p:sp>
        <p:nvSpPr>
          <p:cNvPr id="13" name="TextBox 12">
            <a:extLst>
              <a:ext uri="{FF2B5EF4-FFF2-40B4-BE49-F238E27FC236}">
                <a16:creationId xmlns:a16="http://schemas.microsoft.com/office/drawing/2014/main" id="{AF06492D-EFA4-ECFA-0D75-ABAED2CB0E8D}"/>
              </a:ext>
            </a:extLst>
          </p:cNvPr>
          <p:cNvSpPr txBox="1"/>
          <p:nvPr/>
        </p:nvSpPr>
        <p:spPr>
          <a:xfrm>
            <a:off x="154744" y="1462709"/>
            <a:ext cx="11169747" cy="8306889"/>
          </a:xfrm>
          <a:prstGeom prst="rect">
            <a:avLst/>
          </a:prstGeom>
          <a:noFill/>
        </p:spPr>
        <p:txBody>
          <a:bodyPr wrap="square">
            <a:spAutoFit/>
          </a:bodyPr>
          <a:lstStyle/>
          <a:p>
            <a:pPr>
              <a:lnSpc>
                <a:spcPct val="150000"/>
              </a:lnSpc>
            </a:pPr>
            <a:r>
              <a:rPr lang="en-US" sz="4000"/>
              <a:t>New York City Mayor Eric Adams and New York City Public Schools Chancellor Melissa Aviles-Ramos have expanded NYC Reads and NYC Solves to 186 additional schools across 14 districts, expanding high-quality, evidence-based foundational reading and math curricula to middle school students across the five boroughs. With this expansion, over 490,000 students will benefit from NYC Reads and NYC Solves by the 2025-2026 school year.</a:t>
            </a:r>
          </a:p>
        </p:txBody>
      </p:sp>
    </p:spTree>
    <p:extLst>
      <p:ext uri="{BB962C8B-B14F-4D97-AF65-F5344CB8AC3E}">
        <p14:creationId xmlns:p14="http://schemas.microsoft.com/office/powerpoint/2010/main" val="2967855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5">
            <a:extLst>
              <a:ext uri="{FF2B5EF4-FFF2-40B4-BE49-F238E27FC236}">
                <a16:creationId xmlns:a16="http://schemas.microsoft.com/office/drawing/2014/main" id="{DF1A9C19-8957-B660-C6B5-455A079C1395}"/>
              </a:ext>
            </a:extLst>
          </p:cNvPr>
          <p:cNvSpPr/>
          <p:nvPr/>
        </p:nvSpPr>
        <p:spPr>
          <a:xfrm>
            <a:off x="0" y="0"/>
            <a:ext cx="16357600" cy="1034248"/>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nchor="t"/>
          <a:lstStyle/>
          <a:p>
            <a:endParaRPr lang="en-US" sz="4400" b="1">
              <a:latin typeface="Calibri Light"/>
              <a:ea typeface="Calibri Light"/>
              <a:cs typeface="Calibri Light"/>
            </a:endParaRPr>
          </a:p>
        </p:txBody>
      </p:sp>
      <p:sp>
        <p:nvSpPr>
          <p:cNvPr id="2" name="TextBox 1">
            <a:extLst>
              <a:ext uri="{FF2B5EF4-FFF2-40B4-BE49-F238E27FC236}">
                <a16:creationId xmlns:a16="http://schemas.microsoft.com/office/drawing/2014/main" id="{BA25FFDA-2967-79BD-D2FE-552126258E70}"/>
              </a:ext>
            </a:extLst>
          </p:cNvPr>
          <p:cNvSpPr txBox="1"/>
          <p:nvPr/>
        </p:nvSpPr>
        <p:spPr>
          <a:xfrm>
            <a:off x="186943" y="1396776"/>
            <a:ext cx="186467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ea typeface="Calibri Light"/>
                <a:cs typeface="Segoe UI"/>
              </a:rPr>
              <a:t>​</a:t>
            </a:r>
            <a:endParaRPr lang="en-US" sz="2600">
              <a:latin typeface="Calibri Light"/>
              <a:ea typeface="Calibri"/>
              <a:cs typeface="Calibri"/>
            </a:endParaRPr>
          </a:p>
        </p:txBody>
      </p:sp>
      <p:sp>
        <p:nvSpPr>
          <p:cNvPr id="6" name="TextBox 5">
            <a:extLst>
              <a:ext uri="{FF2B5EF4-FFF2-40B4-BE49-F238E27FC236}">
                <a16:creationId xmlns:a16="http://schemas.microsoft.com/office/drawing/2014/main" id="{E87592FA-BC1E-C54C-2BA6-CD37321D998D}"/>
              </a:ext>
            </a:extLst>
          </p:cNvPr>
          <p:cNvSpPr txBox="1"/>
          <p:nvPr/>
        </p:nvSpPr>
        <p:spPr>
          <a:xfrm>
            <a:off x="1033895" y="62886"/>
            <a:ext cx="14614813" cy="830997"/>
          </a:xfrm>
          <a:prstGeom prst="rect">
            <a:avLst/>
          </a:prstGeom>
          <a:noFill/>
        </p:spPr>
        <p:txBody>
          <a:bodyPr wrap="square">
            <a:spAutoFit/>
          </a:bodyPr>
          <a:lstStyle/>
          <a:p>
            <a:r>
              <a:rPr lang="en-US" sz="4800" b="1"/>
              <a:t>Congratulations! 2025 Respect For All (RFA) Schools</a:t>
            </a:r>
            <a:endParaRPr lang="en-US" sz="1200"/>
          </a:p>
        </p:txBody>
      </p:sp>
      <p:sp>
        <p:nvSpPr>
          <p:cNvPr id="8" name="TextBox 7">
            <a:extLst>
              <a:ext uri="{FF2B5EF4-FFF2-40B4-BE49-F238E27FC236}">
                <a16:creationId xmlns:a16="http://schemas.microsoft.com/office/drawing/2014/main" id="{07867344-D4CB-CE4A-08A1-34CEE3FC4483}"/>
              </a:ext>
            </a:extLst>
          </p:cNvPr>
          <p:cNvSpPr txBox="1"/>
          <p:nvPr/>
        </p:nvSpPr>
        <p:spPr>
          <a:xfrm>
            <a:off x="176601" y="1107996"/>
            <a:ext cx="18646767" cy="1754326"/>
          </a:xfrm>
          <a:prstGeom prst="rect">
            <a:avLst/>
          </a:prstGeom>
          <a:noFill/>
        </p:spPr>
        <p:txBody>
          <a:bodyPr wrap="square">
            <a:spAutoFit/>
          </a:bodyPr>
          <a:lstStyle/>
          <a:p>
            <a:r>
              <a:rPr lang="en-US" sz="3600"/>
              <a:t>This recognition highlights these schools' dedication to creating and maintaining safe and supportive learning environments, free from discrimination, harassment, intimidation, and bullying. Our goal is to have all D28 schools on this list. </a:t>
            </a:r>
            <a:endParaRPr lang="en-US"/>
          </a:p>
        </p:txBody>
      </p:sp>
      <p:graphicFrame>
        <p:nvGraphicFramePr>
          <p:cNvPr id="9" name="Table 8">
            <a:extLst>
              <a:ext uri="{FF2B5EF4-FFF2-40B4-BE49-F238E27FC236}">
                <a16:creationId xmlns:a16="http://schemas.microsoft.com/office/drawing/2014/main" id="{1D96E2A8-1384-F5E3-EA16-B82428C60BC4}"/>
              </a:ext>
            </a:extLst>
          </p:cNvPr>
          <p:cNvGraphicFramePr>
            <a:graphicFrameLocks noGrp="1"/>
          </p:cNvGraphicFramePr>
          <p:nvPr>
            <p:extLst>
              <p:ext uri="{D42A27DB-BD31-4B8C-83A1-F6EECF244321}">
                <p14:modId xmlns:p14="http://schemas.microsoft.com/office/powerpoint/2010/main" val="2175337913"/>
              </p:ext>
            </p:extLst>
          </p:nvPr>
        </p:nvGraphicFramePr>
        <p:xfrm>
          <a:off x="186941" y="3151103"/>
          <a:ext cx="16314461" cy="7329329"/>
        </p:xfrm>
        <a:graphic>
          <a:graphicData uri="http://schemas.openxmlformats.org/drawingml/2006/table">
            <a:tbl>
              <a:tblPr/>
              <a:tblGrid>
                <a:gridCol w="16314461">
                  <a:extLst>
                    <a:ext uri="{9D8B030D-6E8A-4147-A177-3AD203B41FA5}">
                      <a16:colId xmlns:a16="http://schemas.microsoft.com/office/drawing/2014/main" val="144053547"/>
                    </a:ext>
                  </a:extLst>
                </a:gridCol>
              </a:tblGrid>
              <a:tr h="1016352">
                <a:tc>
                  <a:txBody>
                    <a:bodyPr/>
                    <a:lstStyle/>
                    <a:p>
                      <a:pPr marL="0" marR="0" fontAlgn="base">
                        <a:buNone/>
                      </a:pPr>
                      <a:r>
                        <a:rPr lang="en-US" sz="3200" b="1">
                          <a:solidFill>
                            <a:schemeClr val="accent2"/>
                          </a:solidFill>
                          <a:effectLst/>
                          <a:latin typeface="+mn-lt"/>
                        </a:rPr>
                        <a:t>P.S. 055 Maure</a:t>
                      </a:r>
                    </a:p>
                  </a:txBody>
                  <a:tcPr marL="76200" marR="76200"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F6F8F9"/>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6F8F9"/>
                    </a:solidFill>
                  </a:tcPr>
                </a:tc>
                <a:extLst>
                  <a:ext uri="{0D108BD9-81ED-4DB2-BD59-A6C34878D82A}">
                    <a16:rowId xmlns:a16="http://schemas.microsoft.com/office/drawing/2014/main" val="2000762174"/>
                  </a:ext>
                </a:extLst>
              </a:tr>
              <a:tr h="1016352">
                <a:tc>
                  <a:txBody>
                    <a:bodyPr/>
                    <a:lstStyle/>
                    <a:p>
                      <a:pPr marL="0" marR="0" fontAlgn="base">
                        <a:buNone/>
                      </a:pPr>
                      <a:r>
                        <a:rPr lang="en-US" sz="3200" b="1">
                          <a:solidFill>
                            <a:schemeClr val="accent2"/>
                          </a:solidFill>
                          <a:effectLst/>
                          <a:latin typeface="+mn-lt"/>
                        </a:rPr>
                        <a:t>P.S. 040 Samuel Huntington</a:t>
                      </a:r>
                    </a:p>
                  </a:txBody>
                  <a:tcPr marL="76200" marR="76200"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088544854"/>
                  </a:ext>
                </a:extLst>
              </a:tr>
              <a:tr h="1016352">
                <a:tc>
                  <a:txBody>
                    <a:bodyPr/>
                    <a:lstStyle/>
                    <a:p>
                      <a:pPr marL="0" marR="0" fontAlgn="base">
                        <a:buNone/>
                      </a:pPr>
                      <a:r>
                        <a:rPr lang="en-US" sz="3200" b="1">
                          <a:solidFill>
                            <a:schemeClr val="accent2"/>
                          </a:solidFill>
                          <a:effectLst/>
                          <a:latin typeface="+mn-lt"/>
                        </a:rPr>
                        <a:t>P.S. 054 Hillside</a:t>
                      </a:r>
                    </a:p>
                  </a:txBody>
                  <a:tcPr marL="76200" marR="76200"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6F8F9"/>
                    </a:solidFill>
                  </a:tcPr>
                </a:tc>
                <a:extLst>
                  <a:ext uri="{0D108BD9-81ED-4DB2-BD59-A6C34878D82A}">
                    <a16:rowId xmlns:a16="http://schemas.microsoft.com/office/drawing/2014/main" val="3766025741"/>
                  </a:ext>
                </a:extLst>
              </a:tr>
              <a:tr h="1016352">
                <a:tc>
                  <a:txBody>
                    <a:bodyPr/>
                    <a:lstStyle/>
                    <a:p>
                      <a:pPr marL="0" marR="0" fontAlgn="base">
                        <a:buNone/>
                      </a:pPr>
                      <a:r>
                        <a:rPr lang="en-US" sz="3200" b="1">
                          <a:solidFill>
                            <a:schemeClr val="accent2"/>
                          </a:solidFill>
                          <a:effectLst/>
                          <a:latin typeface="+mn-lt"/>
                        </a:rPr>
                        <a:t>P.S. 139 Rego Park</a:t>
                      </a:r>
                    </a:p>
                  </a:txBody>
                  <a:tcPr marL="76200" marR="76200"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521057540"/>
                  </a:ext>
                </a:extLst>
              </a:tr>
              <a:tr h="1016352">
                <a:tc>
                  <a:txBody>
                    <a:bodyPr/>
                    <a:lstStyle/>
                    <a:p>
                      <a:pPr marL="0" marR="0" fontAlgn="base">
                        <a:buNone/>
                      </a:pPr>
                      <a:r>
                        <a:rPr lang="de-DE" sz="3200" b="1">
                          <a:solidFill>
                            <a:schemeClr val="accent2"/>
                          </a:solidFill>
                          <a:effectLst/>
                          <a:latin typeface="+mn-lt"/>
                        </a:rPr>
                        <a:t>P.S. 160 Walter Francis Bishop</a:t>
                      </a:r>
                    </a:p>
                  </a:txBody>
                  <a:tcPr marL="76200" marR="76200"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6F8F9"/>
                    </a:solidFill>
                  </a:tcPr>
                </a:tc>
                <a:extLst>
                  <a:ext uri="{0D108BD9-81ED-4DB2-BD59-A6C34878D82A}">
                    <a16:rowId xmlns:a16="http://schemas.microsoft.com/office/drawing/2014/main" val="1150704516"/>
                  </a:ext>
                </a:extLst>
              </a:tr>
              <a:tr h="1016352">
                <a:tc>
                  <a:txBody>
                    <a:bodyPr/>
                    <a:lstStyle/>
                    <a:p>
                      <a:pPr marL="0" marR="0" fontAlgn="base">
                        <a:buNone/>
                      </a:pPr>
                      <a:r>
                        <a:rPr lang="en-US" sz="3200" b="1">
                          <a:solidFill>
                            <a:schemeClr val="accent2"/>
                          </a:solidFill>
                          <a:effectLst/>
                          <a:latin typeface="+mn-lt"/>
                        </a:rPr>
                        <a:t>P.S. 121 Queens</a:t>
                      </a:r>
                    </a:p>
                  </a:txBody>
                  <a:tcPr marL="76200" marR="76200"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839780770"/>
                  </a:ext>
                </a:extLst>
              </a:tr>
              <a:tr h="1231217">
                <a:tc>
                  <a:txBody>
                    <a:bodyPr/>
                    <a:lstStyle/>
                    <a:p>
                      <a:pPr marL="0" marR="0" fontAlgn="base">
                        <a:buNone/>
                      </a:pPr>
                      <a:r>
                        <a:rPr lang="en-US" sz="3200" b="1">
                          <a:solidFill>
                            <a:schemeClr val="accent2"/>
                          </a:solidFill>
                          <a:effectLst/>
                          <a:latin typeface="+mn-lt"/>
                        </a:rPr>
                        <a:t>P.S. 196 Grand Central Parkway</a:t>
                      </a:r>
                    </a:p>
                  </a:txBody>
                  <a:tcPr marL="76200" marR="76200"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F6F8F9"/>
                      </a:solidFill>
                      <a:prstDash val="solid"/>
                      <a:round/>
                      <a:headEnd type="none" w="med" len="med"/>
                      <a:tailEnd type="none" w="med" len="med"/>
                    </a:lnB>
                    <a:solidFill>
                      <a:srgbClr val="F6F8F9"/>
                    </a:solidFill>
                  </a:tcPr>
                </a:tc>
                <a:extLst>
                  <a:ext uri="{0D108BD9-81ED-4DB2-BD59-A6C34878D82A}">
                    <a16:rowId xmlns:a16="http://schemas.microsoft.com/office/drawing/2014/main" val="1802212876"/>
                  </a:ext>
                </a:extLst>
              </a:tr>
            </a:tbl>
          </a:graphicData>
        </a:graphic>
      </p:graphicFrame>
      <p:sp>
        <p:nvSpPr>
          <p:cNvPr id="10" name="Rectangle 2">
            <a:extLst>
              <a:ext uri="{FF2B5EF4-FFF2-40B4-BE49-F238E27FC236}">
                <a16:creationId xmlns:a16="http://schemas.microsoft.com/office/drawing/2014/main" id="{6100E0C1-5952-22D5-1A1B-A7198E4CFA67}"/>
              </a:ext>
            </a:extLst>
          </p:cNvPr>
          <p:cNvSpPr>
            <a:spLocks noChangeArrowheads="1"/>
          </p:cNvSpPr>
          <p:nvPr/>
        </p:nvSpPr>
        <p:spPr bwMode="auto">
          <a:xfrm>
            <a:off x="2176463" y="4433888"/>
            <a:ext cx="190103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1777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5">
            <a:extLst>
              <a:ext uri="{FF2B5EF4-FFF2-40B4-BE49-F238E27FC236}">
                <a16:creationId xmlns:a16="http://schemas.microsoft.com/office/drawing/2014/main" id="{1DEA06EF-6267-17C5-607A-DC978EB8A8D7}"/>
              </a:ext>
            </a:extLst>
          </p:cNvPr>
          <p:cNvSpPr/>
          <p:nvPr/>
        </p:nvSpPr>
        <p:spPr>
          <a:xfrm>
            <a:off x="0" y="0"/>
            <a:ext cx="12713184" cy="1225244"/>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A100"/>
          </a:solidFill>
        </p:spPr>
        <p:txBody>
          <a:bodyPr wrap="square" lIns="0" tIns="0" rIns="0" bIns="0" rtlCol="0" anchor="t"/>
          <a:lstStyle/>
          <a:p>
            <a:endParaRPr lang="en-US">
              <a:highlight>
                <a:srgbClr val="FFBF00"/>
              </a:highlight>
            </a:endParaRPr>
          </a:p>
        </p:txBody>
      </p:sp>
      <p:sp>
        <p:nvSpPr>
          <p:cNvPr id="3" name="TextBox 2">
            <a:extLst>
              <a:ext uri="{FF2B5EF4-FFF2-40B4-BE49-F238E27FC236}">
                <a16:creationId xmlns:a16="http://schemas.microsoft.com/office/drawing/2014/main" id="{11861012-52A6-5A54-99B8-9DE08AC82E80}"/>
              </a:ext>
            </a:extLst>
          </p:cNvPr>
          <p:cNvSpPr txBox="1"/>
          <p:nvPr/>
        </p:nvSpPr>
        <p:spPr>
          <a:xfrm>
            <a:off x="2144683" y="-120959"/>
            <a:ext cx="8877993" cy="1446550"/>
          </a:xfrm>
          <a:prstGeom prst="rect">
            <a:avLst/>
          </a:prstGeom>
          <a:noFill/>
        </p:spPr>
        <p:txBody>
          <a:bodyPr wrap="square" rtlCol="0">
            <a:spAutoFit/>
          </a:bodyPr>
          <a:lstStyle/>
          <a:p>
            <a:r>
              <a:rPr lang="en-US" sz="8800" b="1">
                <a:solidFill>
                  <a:srgbClr val="009EF3"/>
                </a:solidFill>
              </a:rPr>
              <a:t>Summer Rising </a:t>
            </a:r>
          </a:p>
        </p:txBody>
      </p:sp>
      <p:sp>
        <p:nvSpPr>
          <p:cNvPr id="12" name="TextBox 11">
            <a:extLst>
              <a:ext uri="{FF2B5EF4-FFF2-40B4-BE49-F238E27FC236}">
                <a16:creationId xmlns:a16="http://schemas.microsoft.com/office/drawing/2014/main" id="{BBECC498-45F3-E6CC-5D15-72BC2C78A2F0}"/>
              </a:ext>
            </a:extLst>
          </p:cNvPr>
          <p:cNvSpPr txBox="1"/>
          <p:nvPr/>
        </p:nvSpPr>
        <p:spPr>
          <a:xfrm>
            <a:off x="0" y="1187409"/>
            <a:ext cx="16708582" cy="830997"/>
          </a:xfrm>
          <a:prstGeom prst="rect">
            <a:avLst/>
          </a:prstGeom>
          <a:noFill/>
        </p:spPr>
        <p:txBody>
          <a:bodyPr wrap="square">
            <a:spAutoFit/>
          </a:bodyPr>
          <a:lstStyle/>
          <a:p>
            <a:r>
              <a:rPr lang="en-US" sz="4800" b="1" i="0" u="none" strike="noStrike">
                <a:solidFill>
                  <a:srgbClr val="000000"/>
                </a:solidFill>
                <a:effectLst/>
              </a:rPr>
              <a:t>Summer Rising applications are now OPEN</a:t>
            </a:r>
            <a:endParaRPr lang="en-US" sz="4800" b="1"/>
          </a:p>
        </p:txBody>
      </p:sp>
      <p:sp>
        <p:nvSpPr>
          <p:cNvPr id="14" name="TextBox 13">
            <a:extLst>
              <a:ext uri="{FF2B5EF4-FFF2-40B4-BE49-F238E27FC236}">
                <a16:creationId xmlns:a16="http://schemas.microsoft.com/office/drawing/2014/main" id="{CBA33DBD-72BA-13C8-4BAC-B7CB2A5C913B}"/>
              </a:ext>
            </a:extLst>
          </p:cNvPr>
          <p:cNvSpPr txBox="1"/>
          <p:nvPr/>
        </p:nvSpPr>
        <p:spPr>
          <a:xfrm>
            <a:off x="240175" y="2256936"/>
            <a:ext cx="18770138" cy="8679299"/>
          </a:xfrm>
          <a:prstGeom prst="rect">
            <a:avLst/>
          </a:prstGeom>
          <a:noFill/>
        </p:spPr>
        <p:txBody>
          <a:bodyPr wrap="square" lIns="91440" tIns="45720" rIns="91440" bIns="45720" anchor="t">
            <a:spAutoFit/>
          </a:bodyPr>
          <a:lstStyle/>
          <a:p>
            <a:pPr algn="l">
              <a:lnSpc>
                <a:spcPct val="150000"/>
              </a:lnSpc>
              <a:buFont typeface="Arial" panose="020B0604020202020204" pitchFamily="34" charset="0"/>
              <a:buChar char="•"/>
            </a:pPr>
            <a:r>
              <a:rPr lang="en-US" sz="3600" b="1" i="0" u="none" strike="noStrike">
                <a:solidFill>
                  <a:srgbClr val="212121"/>
                </a:solidFill>
                <a:effectLst/>
              </a:rPr>
              <a:t>2024-2025 Summer Rising Admissions Dates:</a:t>
            </a:r>
            <a:r>
              <a:rPr lang="en-US" sz="3600" b="0" i="0" u="none" strike="noStrike">
                <a:solidFill>
                  <a:srgbClr val="212121"/>
                </a:solidFill>
                <a:effectLst/>
              </a:rPr>
              <a:t> The following is a timeline to help you keep track of all important dates for the upcoming Summer Rising Admissions process. </a:t>
            </a:r>
            <a:endParaRPr lang="en-US" sz="3600" b="0" i="0" u="none" strike="noStrike">
              <a:solidFill>
                <a:srgbClr val="212121"/>
              </a:solidFill>
              <a:effectLst/>
              <a:ea typeface="Calibri"/>
              <a:cs typeface="Calibri"/>
            </a:endParaRPr>
          </a:p>
          <a:p>
            <a:pPr marL="742950" lvl="1" indent="-285750" algn="l">
              <a:lnSpc>
                <a:spcPct val="150000"/>
              </a:lnSpc>
              <a:buFont typeface="Arial" panose="020B0604020202020204" pitchFamily="34" charset="0"/>
              <a:buChar char="•"/>
            </a:pPr>
            <a:r>
              <a:rPr lang="en-US" sz="3600" b="1" i="0" u="none" strike="noStrike">
                <a:solidFill>
                  <a:srgbClr val="212121"/>
                </a:solidFill>
                <a:effectLst/>
              </a:rPr>
              <a:t>April 24 </a:t>
            </a:r>
            <a:r>
              <a:rPr lang="en-US" sz="3600" b="0" i="0" u="none" strike="noStrike">
                <a:solidFill>
                  <a:srgbClr val="212121"/>
                </a:solidFill>
                <a:effectLst/>
              </a:rPr>
              <a:t>– Summer Rising Results</a:t>
            </a:r>
            <a:endParaRPr lang="en-US" sz="3600" b="0" i="0" u="none" strike="noStrike">
              <a:solidFill>
                <a:srgbClr val="212121"/>
              </a:solidFill>
              <a:effectLst/>
              <a:ea typeface="Calibri"/>
              <a:cs typeface="Calibri"/>
            </a:endParaRPr>
          </a:p>
          <a:p>
            <a:pPr marL="742950" lvl="1" indent="-285750" algn="l">
              <a:lnSpc>
                <a:spcPct val="150000"/>
              </a:lnSpc>
              <a:buFont typeface="Arial" panose="020B0604020202020204" pitchFamily="34" charset="0"/>
              <a:buChar char="•"/>
            </a:pPr>
            <a:r>
              <a:rPr lang="en-US" sz="3600" b="1" i="0" u="none" strike="noStrike">
                <a:solidFill>
                  <a:srgbClr val="212121"/>
                </a:solidFill>
                <a:effectLst/>
              </a:rPr>
              <a:t>May 8 – </a:t>
            </a:r>
            <a:r>
              <a:rPr lang="en-US" sz="3600" b="0" i="0" u="none" strike="noStrike">
                <a:solidFill>
                  <a:srgbClr val="212121"/>
                </a:solidFill>
                <a:effectLst/>
              </a:rPr>
              <a:t>Acceptance Deadline</a:t>
            </a:r>
            <a:endParaRPr lang="en-US" sz="3600" b="0" i="0" u="none" strike="noStrike">
              <a:solidFill>
                <a:srgbClr val="212121"/>
              </a:solidFill>
              <a:effectLst/>
              <a:ea typeface="Calibri"/>
              <a:cs typeface="Calibri"/>
            </a:endParaRPr>
          </a:p>
          <a:p>
            <a:pPr>
              <a:lnSpc>
                <a:spcPct val="150000"/>
              </a:lnSpc>
              <a:buFont typeface="Arial" panose="020B0604020202020204" pitchFamily="34" charset="0"/>
              <a:buChar char="•"/>
            </a:pPr>
            <a:r>
              <a:rPr lang="en-US" sz="3600">
                <a:solidFill>
                  <a:srgbClr val="000000"/>
                </a:solidFill>
                <a:ea typeface="Calibri"/>
                <a:cs typeface="Calibri"/>
              </a:rPr>
              <a:t>Students who have not received a seat will be placed on a waitlist.  If a seat becomes available, </a:t>
            </a:r>
          </a:p>
          <a:p>
            <a:pPr>
              <a:lnSpc>
                <a:spcPct val="150000"/>
              </a:lnSpc>
            </a:pPr>
            <a:r>
              <a:rPr lang="en-US" sz="3600">
                <a:solidFill>
                  <a:srgbClr val="000000"/>
                </a:solidFill>
                <a:ea typeface="Calibri"/>
                <a:cs typeface="Calibri"/>
              </a:rPr>
              <a:t>the school will send offers to families based on the order in which they are placed on the waitlist.</a:t>
            </a:r>
            <a:endParaRPr lang="en-US">
              <a:ea typeface="Calibri" panose="020F0502020204030204"/>
              <a:cs typeface="Calibri" panose="020F0502020204030204"/>
            </a:endParaRPr>
          </a:p>
          <a:p>
            <a:pPr algn="l">
              <a:lnSpc>
                <a:spcPct val="150000"/>
              </a:lnSpc>
              <a:buFont typeface="Arial" panose="020B0604020202020204" pitchFamily="34" charset="0"/>
              <a:buChar char="•"/>
            </a:pPr>
            <a:r>
              <a:rPr lang="en-US" sz="3600" b="0" i="0" u="none" strike="noStrike">
                <a:solidFill>
                  <a:srgbClr val="000000"/>
                </a:solidFill>
                <a:effectLst/>
              </a:rPr>
              <a:t>Learn more about admissions updates and the Summer Rising Application at </a:t>
            </a:r>
            <a:r>
              <a:rPr lang="en-US" sz="3600" b="0" i="0" u="none" strike="noStrike">
                <a:solidFill>
                  <a:srgbClr val="0078D7"/>
                </a:solidFill>
                <a:effectLst/>
                <a:hlinkClick r:id="rId3" tooltip="https://www.schools.nyc.gov/enrollment/summer/summer-rising"/>
              </a:rPr>
              <a:t>nyc.gov/summerrising </a:t>
            </a:r>
            <a:endParaRPr lang="en-US" sz="3600" b="0" i="0" u="none" strike="noStrike">
              <a:solidFill>
                <a:srgbClr val="000000"/>
              </a:solidFill>
              <a:effectLst/>
              <a:ea typeface="Calibri"/>
              <a:cs typeface="Calibri"/>
            </a:endParaRPr>
          </a:p>
          <a:p>
            <a:pPr algn="l">
              <a:lnSpc>
                <a:spcPct val="150000"/>
              </a:lnSpc>
              <a:buFont typeface="Arial" panose="020B0604020202020204" pitchFamily="34" charset="0"/>
              <a:buChar char="•"/>
            </a:pPr>
            <a:r>
              <a:rPr lang="en-US" sz="3600" b="0" i="0" u="none" strike="noStrike" err="1">
                <a:solidFill>
                  <a:srgbClr val="000000"/>
                </a:solidFill>
                <a:effectLst/>
              </a:rPr>
              <a:t>MySchools</a:t>
            </a:r>
            <a:r>
              <a:rPr lang="en-US" sz="3600" b="0" i="0" u="none" strike="noStrike">
                <a:solidFill>
                  <a:srgbClr val="000000"/>
                </a:solidFill>
                <a:effectLst/>
              </a:rPr>
              <a:t> for families: </a:t>
            </a:r>
            <a:r>
              <a:rPr lang="en-US" sz="3600" b="0" i="0" u="none" strike="noStrike">
                <a:solidFill>
                  <a:srgbClr val="0078D7"/>
                </a:solidFill>
                <a:effectLst/>
                <a:hlinkClick r:id="rId4" tooltip="https://nam10.safelinks.protection.outlook.com/?url=http%3A%2F%2Fmyschools.nyc%2F&amp;data=05%7C02%7Cvnarine%40schools.nyc.gov%7Cc703bbe6516245582ed208dd5a85f854%7C18492cb7ef45456185710c42e5f7ac07%7C0%7C0%7C638766253645067504%7CUnknown%7CTWFpbGZsb3d8eyJFbXB0eU1hcGkiOnRydWUsIlYiOiIwLjAuMDAwMCIsIlAiOiJXaW4zMiIsIkFOIjoiTWFpbCIsIldUIjoyfQ%3D%3D%7C0%7C%7C%7C&amp;sdata=7qhg4o8hiTGWKe558nIPW96RCR9dUXkIS462jP9PHZc%3D&amp;reserved=0"/>
              </a:rPr>
              <a:t>MySchools.nyc</a:t>
            </a:r>
            <a:endParaRPr lang="en-US" sz="3600" b="0" i="0" u="none" strike="noStrike">
              <a:solidFill>
                <a:srgbClr val="0078D7"/>
              </a:solidFill>
              <a:effectLst/>
              <a:ea typeface="Calibri"/>
              <a:cs typeface="Calibri"/>
            </a:endParaRPr>
          </a:p>
          <a:p>
            <a:pPr algn="l"/>
            <a:endParaRPr lang="en-US" sz="3600" b="0" i="0" u="none" strike="noStrike">
              <a:solidFill>
                <a:srgbClr val="000000"/>
              </a:solidFill>
              <a:effectLst/>
              <a:ea typeface="Calibri"/>
              <a:cs typeface="Calibri"/>
            </a:endParaRPr>
          </a:p>
          <a:p>
            <a:pPr marL="742950" lvl="1" indent="-285750" algn="l">
              <a:buFont typeface="Arial" panose="020B0604020202020204" pitchFamily="34" charset="0"/>
              <a:buChar char="•"/>
            </a:pPr>
            <a:endParaRPr lang="en-US" sz="3600" b="0" i="0" u="none" strike="noStrike">
              <a:solidFill>
                <a:srgbClr val="212121"/>
              </a:solidFill>
              <a:effectLst/>
              <a:latin typeface="Helvetica" pitchFamily="2" charset="0"/>
              <a:cs typeface="Helvetica"/>
            </a:endParaRPr>
          </a:p>
        </p:txBody>
      </p:sp>
    </p:spTree>
    <p:extLst>
      <p:ext uri="{BB962C8B-B14F-4D97-AF65-F5344CB8AC3E}">
        <p14:creationId xmlns:p14="http://schemas.microsoft.com/office/powerpoint/2010/main" val="40581585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rth’s history, The beginning - by Lifeliqe.pptx" id="{E25CC431-43A8-448A-845B-6834F5801C19}" vid="{4F4D894A-5B42-4CD6-B809-B6FAA25A6C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128B851B94BE41BDE93B1F14209620" ma:contentTypeVersion="18" ma:contentTypeDescription="Create a new document." ma:contentTypeScope="" ma:versionID="edb6e7945553115498fbb63dcaaf558d">
  <xsd:schema xmlns:xsd="http://www.w3.org/2001/XMLSchema" xmlns:xs="http://www.w3.org/2001/XMLSchema" xmlns:p="http://schemas.microsoft.com/office/2006/metadata/properties" xmlns:ns3="6118e9eb-25bf-4891-b5be-0fae27b63882" xmlns:ns4="f7cd8bb7-ee72-4a22-8d56-bbac53f6b69e" targetNamespace="http://schemas.microsoft.com/office/2006/metadata/properties" ma:root="true" ma:fieldsID="218e2aacffa87255ab4aa7afdf580218" ns3:_="" ns4:_="">
    <xsd:import namespace="6118e9eb-25bf-4891-b5be-0fae27b63882"/>
    <xsd:import namespace="f7cd8bb7-ee72-4a22-8d56-bbac53f6b69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8e9eb-25bf-4891-b5be-0fae27b6388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cd8bb7-ee72-4a22-8d56-bbac53f6b69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118e9eb-25bf-4891-b5be-0fae27b63882" xsi:nil="true"/>
  </documentManagement>
</p:properties>
</file>

<file path=customXml/itemProps1.xml><?xml version="1.0" encoding="utf-8"?>
<ds:datastoreItem xmlns:ds="http://schemas.openxmlformats.org/officeDocument/2006/customXml" ds:itemID="{B6E24171-8170-4082-8342-58F1E7D15959}">
  <ds:schemaRefs>
    <ds:schemaRef ds:uri="http://schemas.microsoft.com/sharepoint/v3/contenttype/forms"/>
  </ds:schemaRefs>
</ds:datastoreItem>
</file>

<file path=customXml/itemProps2.xml><?xml version="1.0" encoding="utf-8"?>
<ds:datastoreItem xmlns:ds="http://schemas.openxmlformats.org/officeDocument/2006/customXml" ds:itemID="{6A9043FE-AF5B-4AD1-9982-472F4BF90742}">
  <ds:schemaRefs>
    <ds:schemaRef ds:uri="6118e9eb-25bf-4891-b5be-0fae27b63882"/>
    <ds:schemaRef ds:uri="f7cd8bb7-ee72-4a22-8d56-bbac53f6b6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20253F9-6EA4-4FC5-A66C-3D8899FCD5DD}">
  <ds:schemaRefs>
    <ds:schemaRef ds:uri="6118e9eb-25bf-4891-b5be-0fae27b63882"/>
    <ds:schemaRef ds:uri="f7cd8bb7-ee72-4a22-8d56-bbac53f6b6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 Boardroom</Template>
  <TotalTime>1</TotalTime>
  <Words>1146</Words>
  <Application>Microsoft Office PowerPoint</Application>
  <PresentationFormat>Custom</PresentationFormat>
  <Paragraphs>77</Paragraphs>
  <Slides>11</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Arial</vt:lpstr>
      <vt:lpstr>Arial Black</vt:lpstr>
      <vt:lpstr>Arial,Sans-Serif</vt:lpstr>
      <vt:lpstr>Calibri</vt:lpstr>
      <vt:lpstr>Calibri Light</vt:lpstr>
      <vt:lpstr>Courier New</vt:lpstr>
      <vt:lpstr>Google Sans</vt:lpstr>
      <vt:lpstr>Helvetica</vt:lpstr>
      <vt:lpstr>Roboto</vt:lpstr>
      <vt:lpstr>Segoe UI</vt:lpstr>
      <vt:lpstr>Source Sans Pro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Vikash Narine</dc:creator>
  <cp:lastModifiedBy>Vikash Narine</cp:lastModifiedBy>
  <cp:revision>6</cp:revision>
  <dcterms:created xsi:type="dcterms:W3CDTF">2023-10-19T16:14:54Z</dcterms:created>
  <dcterms:modified xsi:type="dcterms:W3CDTF">2025-05-01T19:29:34Z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0x0101009F128B851B94BE41BDE93B1F14209620</vt:lpwstr>
  </property>
</Properties>
</file>